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6" r:id="rId16"/>
    <p:sldId id="284" r:id="rId17"/>
    <p:sldId id="283" r:id="rId18"/>
    <p:sldId id="282" r:id="rId19"/>
    <p:sldId id="281" r:id="rId20"/>
    <p:sldId id="285" r:id="rId21"/>
    <p:sldId id="279" r:id="rId22"/>
    <p:sldId id="280" r:id="rId23"/>
    <p:sldId id="278" r:id="rId24"/>
    <p:sldId id="277" r:id="rId25"/>
    <p:sldId id="270" r:id="rId26"/>
    <p:sldId id="275" r:id="rId27"/>
    <p:sldId id="274" r:id="rId28"/>
    <p:sldId id="286" r:id="rId29"/>
    <p:sldId id="288" r:id="rId30"/>
    <p:sldId id="287" r:id="rId31"/>
  </p:sldIdLst>
  <p:sldSz cx="9144000" cy="6858000" type="screen4x3"/>
  <p:notesSz cx="6858000" cy="91170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FF0000"/>
    <a:srgbClr val="00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9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1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56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5613"/>
          </a:xfrm>
          <a:prstGeom prst="rect">
            <a:avLst/>
          </a:prstGeom>
        </p:spPr>
        <p:txBody>
          <a:bodyPr vert="horz" lIns="91440" tIns="45720" rIns="91440" bIns="45720" rtlCol="0"/>
          <a:lstStyle>
            <a:lvl1pPr algn="r">
              <a:defRPr sz="1200"/>
            </a:lvl1pPr>
          </a:lstStyle>
          <a:p>
            <a:fld id="{BAB5C236-4D0D-4DBE-8813-198E91BF926B}" type="datetimeFigureOut">
              <a:rPr lang="en-US" smtClean="0"/>
              <a:pPr/>
              <a:t>11/1/2009</a:t>
            </a:fld>
            <a:endParaRPr lang="en-US"/>
          </a:p>
        </p:txBody>
      </p:sp>
      <p:sp>
        <p:nvSpPr>
          <p:cNvPr id="4" name="Footer Placeholder 3"/>
          <p:cNvSpPr>
            <a:spLocks noGrp="1"/>
          </p:cNvSpPr>
          <p:nvPr>
            <p:ph type="ftr" sz="quarter" idx="2"/>
          </p:nvPr>
        </p:nvSpPr>
        <p:spPr>
          <a:xfrm>
            <a:off x="0" y="8659813"/>
            <a:ext cx="2971800" cy="4556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59813"/>
            <a:ext cx="2971800" cy="455612"/>
          </a:xfrm>
          <a:prstGeom prst="rect">
            <a:avLst/>
          </a:prstGeom>
        </p:spPr>
        <p:txBody>
          <a:bodyPr vert="horz" lIns="91440" tIns="45720" rIns="91440" bIns="45720" rtlCol="0" anchor="b"/>
          <a:lstStyle>
            <a:lvl1pPr algn="r">
              <a:defRPr sz="1200"/>
            </a:lvl1pPr>
          </a:lstStyle>
          <a:p>
            <a:fld id="{3FA7048D-3F15-439E-8A89-A0A022A75A5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58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5851"/>
          </a:xfrm>
          <a:prstGeom prst="rect">
            <a:avLst/>
          </a:prstGeom>
        </p:spPr>
        <p:txBody>
          <a:bodyPr vert="horz" lIns="91440" tIns="45720" rIns="91440" bIns="45720" rtlCol="0"/>
          <a:lstStyle>
            <a:lvl1pPr algn="r">
              <a:defRPr sz="1200"/>
            </a:lvl1pPr>
          </a:lstStyle>
          <a:p>
            <a:fld id="{E298EA3C-0C6E-4D01-B97F-0015E893C298}" type="datetimeFigureOut">
              <a:rPr lang="en-US" smtClean="0"/>
              <a:pPr/>
              <a:t>11/1/2009</a:t>
            </a:fld>
            <a:endParaRPr lang="en-US"/>
          </a:p>
        </p:txBody>
      </p:sp>
      <p:sp>
        <p:nvSpPr>
          <p:cNvPr id="4" name="Slide Image Placeholder 3"/>
          <p:cNvSpPr>
            <a:spLocks noGrp="1" noRot="1" noChangeAspect="1"/>
          </p:cNvSpPr>
          <p:nvPr>
            <p:ph type="sldImg" idx="2"/>
          </p:nvPr>
        </p:nvSpPr>
        <p:spPr>
          <a:xfrm>
            <a:off x="1150938" y="684213"/>
            <a:ext cx="4556125" cy="34178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30581"/>
            <a:ext cx="5486400" cy="410265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59580"/>
            <a:ext cx="2971800" cy="4558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59580"/>
            <a:ext cx="2971800" cy="455851"/>
          </a:xfrm>
          <a:prstGeom prst="rect">
            <a:avLst/>
          </a:prstGeom>
        </p:spPr>
        <p:txBody>
          <a:bodyPr vert="horz" lIns="91440" tIns="45720" rIns="91440" bIns="45720" rtlCol="0" anchor="b"/>
          <a:lstStyle>
            <a:lvl1pPr algn="r">
              <a:defRPr sz="1200"/>
            </a:lvl1pPr>
          </a:lstStyle>
          <a:p>
            <a:fld id="{404CE42A-3E80-4430-85FC-D69750EAAC3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A7F4C7-CB89-4A92-8954-7133A7D4F538}" type="datetimeFigureOut">
              <a:rPr lang="en-US" smtClean="0"/>
              <a:pPr/>
              <a:t>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A7F4C7-CB89-4A92-8954-7133A7D4F538}" type="datetimeFigureOut">
              <a:rPr lang="en-US" smtClean="0"/>
              <a:pPr/>
              <a:t>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A7F4C7-CB89-4A92-8954-7133A7D4F538}" type="datetimeFigureOut">
              <a:rPr lang="en-US" smtClean="0"/>
              <a:pPr/>
              <a:t>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A7F4C7-CB89-4A92-8954-7133A7D4F538}" type="datetimeFigureOut">
              <a:rPr lang="en-US" smtClean="0"/>
              <a:pPr/>
              <a:t>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A7F4C7-CB89-4A92-8954-7133A7D4F538}" type="datetimeFigureOut">
              <a:rPr lang="en-US" smtClean="0"/>
              <a:pPr/>
              <a:t>11/1/2009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A7F4C7-CB89-4A92-8954-7133A7D4F538}" type="datetimeFigureOut">
              <a:rPr lang="en-US" smtClean="0"/>
              <a:pPr/>
              <a:t>11/1/2009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A7F4C7-CB89-4A92-8954-7133A7D4F538}" type="datetimeFigureOut">
              <a:rPr lang="en-US" smtClean="0"/>
              <a:pPr/>
              <a:t>11/1/2009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A7F4C7-CB89-4A92-8954-7133A7D4F538}" type="datetimeFigureOut">
              <a:rPr lang="en-US" smtClean="0"/>
              <a:pPr/>
              <a:t>11/1/2009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A7F4C7-CB89-4A92-8954-7133A7D4F538}" type="datetimeFigureOut">
              <a:rPr lang="en-US" smtClean="0"/>
              <a:pPr/>
              <a:t>11/1/2009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A7F4C7-CB89-4A92-8954-7133A7D4F538}" type="datetimeFigureOut">
              <a:rPr lang="en-US" smtClean="0"/>
              <a:pPr/>
              <a:t>11/1/2009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A7F4C7-CB89-4A92-8954-7133A7D4F538}" type="datetimeFigureOut">
              <a:rPr lang="en-US" smtClean="0"/>
              <a:pPr/>
              <a:t>11/1/2009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526B70-D7A8-4094-966D-C6C0888B0B49}" type="slidenum">
              <a:rPr lang="en-US" smtClean="0"/>
              <a:pPr/>
              <a:t>‹#›</a:t>
            </a:fld>
            <a:endParaRPr lang="en-US"/>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A7F4C7-CB89-4A92-8954-7133A7D4F538}" type="datetimeFigureOut">
              <a:rPr lang="en-US" smtClean="0"/>
              <a:pPr/>
              <a:t>11/1/2009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526B70-D7A8-4094-966D-C6C0888B0B4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audio" Target="file:///F:\university%20of%20west%20georgia\MEDT%207468%20Introduction_to_Multimedia\7468_P5_tdm\7468_S10_tdm.wav" TargetMode="Externa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F:\university%20of%20west%20georgia\MEDT%207468%20Introduction_to_Multimedia\7468_P5_tdm\7468_S12_tdm.wav" TargetMode="External"/><Relationship Id="rId1" Type="http://schemas.openxmlformats.org/officeDocument/2006/relationships/tags" Target="../tags/tag2.xml"/><Relationship Id="rId5" Type="http://schemas.openxmlformats.org/officeDocument/2006/relationships/image" Target="../media/image23.jpe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audio" Target="file:///F:\university%20of%20west%20georgia\MEDT%207468%20Introduction_to_Multimedia\7468_P5_tdm\7468_S13_tdm.wav"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audio" Target="../media/audio7.wav"/><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audio" Target="../media/audio9.wav"/><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audio" Target="../media/audio10.wav"/><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audio" Target="../media/audio12.wav"/><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media/audio2.wav"/><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audio" Target="../media/audio13.wav"/><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audio" Target="../media/audio14.wav"/><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audio" Target="../media/audio15.wav"/><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audio" Target="../media/audio16.wav"/><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audio" Target="../media/audio18.wav"/><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audio" Target="../media/audio19.wav"/><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audio" Target="../media/audio20.wav"/><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audio" Target="../media/audio21.wav"/><Relationship Id="rId4" Type="http://schemas.openxmlformats.org/officeDocument/2006/relationships/image" Target="../media/image48.jpeg"/></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7468_P5B_tdm.pptx" TargetMode="External"/><Relationship Id="rId1" Type="http://schemas.openxmlformats.org/officeDocument/2006/relationships/slideLayout" Target="../slideLayouts/slideLayout1.xml"/><Relationship Id="rId5" Type="http://schemas.openxmlformats.org/officeDocument/2006/relationships/image" Target="../media/image50.jpeg"/><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3.wav"/><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audio" Target="file:///F:\university%20of%20west%20georgia\MEDT%207468%20Introduction_to_Multimedia\7468_P5_tdm\7468_S4_tdm.wav" TargetMode="Externa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4.wav"/><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F:\university%20of%20west%20georgia\MEDT%207468%20Introduction_to_Multimedia\7468_P5_tdm\7468_S6_tdm.wav" TargetMode="External"/><Relationship Id="rId1" Type="http://schemas.openxmlformats.org/officeDocument/2006/relationships/tags" Target="../tags/tag1.xml"/><Relationship Id="rId5" Type="http://schemas.openxmlformats.org/officeDocument/2006/relationships/image" Target="../media/image12.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audio" Target="file:///F:\university%20of%20west%20georgia\MEDT%207468%20Introduction_to_Multimedia\7468_P5_tdm\7468_S7_tdm.wav" TargetMode="Externa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audio" Target="file:///F:\university%20of%20west%20georgia\MEDT%207468%20Introduction_to_Multimedia\7468_P5_tdm\7468_S8_tdm.wav" TargetMode="External"/></Relationships>
</file>

<file path=ppt/slides/_rels/slide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2.xml"/><Relationship Id="rId1" Type="http://schemas.openxmlformats.org/officeDocument/2006/relationships/audio" Target="../media/audio5.wav"/><Relationship Id="rId5" Type="http://schemas.openxmlformats.org/officeDocument/2006/relationships/image" Target="../media/image17.jpe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Harrington" pitchFamily="82" charset="0"/>
              </a:rPr>
              <a:t>Caesar’s English Story</a:t>
            </a:r>
            <a:br>
              <a:rPr lang="en-US" dirty="0" smtClean="0">
                <a:latin typeface="Harrington" pitchFamily="82" charset="0"/>
              </a:rPr>
            </a:br>
            <a:r>
              <a:rPr lang="en-US" i="1" dirty="0" smtClean="0">
                <a:latin typeface="Harrington" pitchFamily="82" charset="0"/>
              </a:rPr>
              <a:t>Lurid Bunnies Attack!</a:t>
            </a:r>
            <a:endParaRPr lang="en-US" i="1" dirty="0">
              <a:latin typeface="Harrington" pitchFamily="82" charset="0"/>
            </a:endParaRPr>
          </a:p>
        </p:txBody>
      </p:sp>
      <p:sp>
        <p:nvSpPr>
          <p:cNvPr id="3" name="Subtitle 2"/>
          <p:cNvSpPr>
            <a:spLocks noGrp="1"/>
          </p:cNvSpPr>
          <p:nvPr>
            <p:ph type="subTitle" idx="1"/>
          </p:nvPr>
        </p:nvSpPr>
        <p:spPr/>
        <p:txBody>
          <a:bodyPr>
            <a:normAutofit/>
          </a:bodyPr>
          <a:lstStyle/>
          <a:p>
            <a:r>
              <a:rPr lang="en-US" dirty="0" smtClean="0">
                <a:latin typeface="Harrington" pitchFamily="82" charset="0"/>
              </a:rPr>
              <a:t>Created by Mrs. McGraw’s 5</a:t>
            </a:r>
            <a:r>
              <a:rPr lang="en-US" baseline="30000" dirty="0" smtClean="0">
                <a:latin typeface="Harrington" pitchFamily="82" charset="0"/>
              </a:rPr>
              <a:t>th</a:t>
            </a:r>
            <a:r>
              <a:rPr lang="en-US" dirty="0" smtClean="0">
                <a:latin typeface="Harrington" pitchFamily="82" charset="0"/>
              </a:rPr>
              <a:t> Grade Enrichment Students</a:t>
            </a:r>
          </a:p>
          <a:p>
            <a:r>
              <a:rPr lang="en-US" dirty="0" smtClean="0">
                <a:latin typeface="Harrington" pitchFamily="82" charset="0"/>
              </a:rPr>
              <a:t>September 2009</a:t>
            </a:r>
          </a:p>
          <a:p>
            <a:endParaRPr lang="en-US" dirty="0"/>
          </a:p>
        </p:txBody>
      </p:sp>
      <p:sp>
        <p:nvSpPr>
          <p:cNvPr id="4" name="Footer Placeholder 3"/>
          <p:cNvSpPr>
            <a:spLocks noGrp="1"/>
          </p:cNvSpPr>
          <p:nvPr>
            <p:ph type="ftr" sz="quarter" idx="11"/>
          </p:nvPr>
        </p:nvSpPr>
        <p:spPr>
          <a:xfrm>
            <a:off x="2438400" y="5715000"/>
            <a:ext cx="4114800" cy="6858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txBody>
          <a:bodyPr/>
          <a:lstStyle/>
          <a:p>
            <a:r>
              <a:rPr lang="en-US" sz="2400" b="1" dirty="0" smtClean="0">
                <a:solidFill>
                  <a:srgbClr val="FF0000"/>
                </a:solidFill>
              </a:rPr>
              <a:t>Teri </a:t>
            </a:r>
            <a:r>
              <a:rPr lang="en-US" sz="2400" b="1" dirty="0" smtClean="0">
                <a:solidFill>
                  <a:srgbClr val="FF0000"/>
                </a:solidFill>
              </a:rPr>
              <a:t>McGraw for 7468 </a:t>
            </a:r>
            <a:endParaRPr lang="en-US" sz="2400" b="1" dirty="0">
              <a:solidFill>
                <a:srgbClr val="FF0000"/>
              </a:solidFill>
            </a:endParaRPr>
          </a:p>
        </p:txBody>
      </p:sp>
      <p:pic>
        <p:nvPicPr>
          <p:cNvPr id="6" name="7468_S1_tdm.wav">
            <a:hlinkClick r:id="" action="ppaction://media"/>
          </p:cNvPr>
          <p:cNvPicPr>
            <a:picLocks noRot="1" noChangeAspect="1"/>
          </p:cNvPicPr>
          <p:nvPr>
            <a:wavAudioFile r:embed="rId1" name="7468_S1_tdm.wav"/>
          </p:nvPr>
        </p:nvPicPr>
        <p:blipFill>
          <a:blip r:embed="rId3" cstate="print"/>
          <a:stretch>
            <a:fillRect/>
          </a:stretch>
        </p:blipFill>
        <p:spPr>
          <a:xfrm>
            <a:off x="8001000" y="609600"/>
            <a:ext cx="304800" cy="304800"/>
          </a:xfrm>
          <a:prstGeom prst="rect">
            <a:avLst/>
          </a:prstGeom>
        </p:spPr>
      </p:pic>
      <p:pic>
        <p:nvPicPr>
          <p:cNvPr id="1026" name="Picture 2"/>
          <p:cNvPicPr>
            <a:picLocks noChangeAspect="1" noChangeArrowheads="1"/>
          </p:cNvPicPr>
          <p:nvPr/>
        </p:nvPicPr>
        <p:blipFill>
          <a:blip r:embed="rId4" cstate="print"/>
          <a:srcRect/>
          <a:stretch>
            <a:fillRect/>
          </a:stretch>
        </p:blipFill>
        <p:spPr bwMode="auto">
          <a:xfrm>
            <a:off x="228600" y="304800"/>
            <a:ext cx="1428750" cy="9525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1981200" y="304800"/>
            <a:ext cx="1428750" cy="9525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3733800" y="304800"/>
            <a:ext cx="1428750" cy="9525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5486400" y="304800"/>
            <a:ext cx="1428750" cy="9525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4" cstate="print"/>
          <a:srcRect/>
          <a:stretch>
            <a:fillRect/>
          </a:stretch>
        </p:blipFill>
        <p:spPr bwMode="auto">
          <a:xfrm>
            <a:off x="7391400" y="304800"/>
            <a:ext cx="1428750" cy="952500"/>
          </a:xfrm>
          <a:prstGeom prst="rect">
            <a:avLst/>
          </a:prstGeom>
          <a:noFill/>
          <a:ln w="9525">
            <a:noFill/>
            <a:miter lim="800000"/>
            <a:headEnd/>
            <a:tailEnd/>
          </a:ln>
          <a:effectLst/>
        </p:spPr>
      </p:pic>
    </p:spTree>
  </p:cSld>
  <p:clrMapOvr>
    <a:masterClrMapping/>
  </p:clrMapOvr>
  <p:transition spd="med" advTm="13469">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27"/>
                                        </p:tgtEl>
                                        <p:attrNameLst>
                                          <p:attrName>style.visibility</p:attrName>
                                        </p:attrNameLst>
                                      </p:cBhvr>
                                      <p:to>
                                        <p:strVal val="visible"/>
                                      </p:to>
                                    </p:set>
                                    <p:anim calcmode="lin" valueType="num">
                                      <p:cBhvr additive="base">
                                        <p:cTn id="12" dur="500" fill="hold"/>
                                        <p:tgtEl>
                                          <p:spTgt spid="1027"/>
                                        </p:tgtEl>
                                        <p:attrNameLst>
                                          <p:attrName>ppt_x</p:attrName>
                                        </p:attrNameLst>
                                      </p:cBhvr>
                                      <p:tavLst>
                                        <p:tav tm="0">
                                          <p:val>
                                            <p:strVal val="#ppt_x"/>
                                          </p:val>
                                        </p:tav>
                                        <p:tav tm="100000">
                                          <p:val>
                                            <p:strVal val="#ppt_x"/>
                                          </p:val>
                                        </p:tav>
                                      </p:tavLst>
                                    </p:anim>
                                    <p:anim calcmode="lin" valueType="num">
                                      <p:cBhvr additive="base">
                                        <p:cTn id="13" dur="500" fill="hold"/>
                                        <p:tgtEl>
                                          <p:spTgt spid="102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additive="base">
                                        <p:cTn id="17" dur="500" fill="hold"/>
                                        <p:tgtEl>
                                          <p:spTgt spid="1028"/>
                                        </p:tgtEl>
                                        <p:attrNameLst>
                                          <p:attrName>ppt_x</p:attrName>
                                        </p:attrNameLst>
                                      </p:cBhvr>
                                      <p:tavLst>
                                        <p:tav tm="0">
                                          <p:val>
                                            <p:strVal val="#ppt_x"/>
                                          </p:val>
                                        </p:tav>
                                        <p:tav tm="100000">
                                          <p:val>
                                            <p:strVal val="#ppt_x"/>
                                          </p:val>
                                        </p:tav>
                                      </p:tavLst>
                                    </p:anim>
                                    <p:anim calcmode="lin" valueType="num">
                                      <p:cBhvr additive="base">
                                        <p:cTn id="18" dur="500" fill="hold"/>
                                        <p:tgtEl>
                                          <p:spTgt spid="102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29"/>
                                        </p:tgtEl>
                                        <p:attrNameLst>
                                          <p:attrName>style.visibility</p:attrName>
                                        </p:attrNameLst>
                                      </p:cBhvr>
                                      <p:to>
                                        <p:strVal val="visible"/>
                                      </p:to>
                                    </p:set>
                                    <p:anim calcmode="lin" valueType="num">
                                      <p:cBhvr additive="base">
                                        <p:cTn id="22" dur="500" fill="hold"/>
                                        <p:tgtEl>
                                          <p:spTgt spid="1029"/>
                                        </p:tgtEl>
                                        <p:attrNameLst>
                                          <p:attrName>ppt_x</p:attrName>
                                        </p:attrNameLst>
                                      </p:cBhvr>
                                      <p:tavLst>
                                        <p:tav tm="0">
                                          <p:val>
                                            <p:strVal val="#ppt_x"/>
                                          </p:val>
                                        </p:tav>
                                        <p:tav tm="100000">
                                          <p:val>
                                            <p:strVal val="#ppt_x"/>
                                          </p:val>
                                        </p:tav>
                                      </p:tavLst>
                                    </p:anim>
                                    <p:anim calcmode="lin" valueType="num">
                                      <p:cBhvr additive="base">
                                        <p:cTn id="23" dur="500" fill="hold"/>
                                        <p:tgtEl>
                                          <p:spTgt spid="102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030"/>
                                        </p:tgtEl>
                                        <p:attrNameLst>
                                          <p:attrName>style.visibility</p:attrName>
                                        </p:attrNameLst>
                                      </p:cBhvr>
                                      <p:to>
                                        <p:strVal val="visible"/>
                                      </p:to>
                                    </p:set>
                                    <p:anim calcmode="lin" valueType="num">
                                      <p:cBhvr additive="base">
                                        <p:cTn id="27" dur="500" fill="hold"/>
                                        <p:tgtEl>
                                          <p:spTgt spid="1030"/>
                                        </p:tgtEl>
                                        <p:attrNameLst>
                                          <p:attrName>ppt_x</p:attrName>
                                        </p:attrNameLst>
                                      </p:cBhvr>
                                      <p:tavLst>
                                        <p:tav tm="0">
                                          <p:val>
                                            <p:strVal val="#ppt_x"/>
                                          </p:val>
                                        </p:tav>
                                        <p:tav tm="100000">
                                          <p:val>
                                            <p:strVal val="#ppt_x"/>
                                          </p:val>
                                        </p:tav>
                                      </p:tavLst>
                                    </p:anim>
                                    <p:anim calcmode="lin" valueType="num">
                                      <p:cBhvr additive="base">
                                        <p:cTn id="28" dur="500" fill="hold"/>
                                        <p:tgtEl>
                                          <p:spTgt spid="103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 presetClass="mediacall" presetSubtype="0" fill="hold" nodeType="afterEffect">
                                  <p:stCondLst>
                                    <p:cond delay="0"/>
                                  </p:stCondLst>
                                  <p:childTnLst>
                                    <p:cmd type="call" cmd="playFrom(0.0)">
                                      <p:cBhvr>
                                        <p:cTn id="31" dur="924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32"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5867400" cy="4525963"/>
          </a:xfrm>
        </p:spPr>
        <p:txBody>
          <a:bodyPr>
            <a:normAutofit fontScale="85000" lnSpcReduction="10000"/>
          </a:bodyPr>
          <a:lstStyle/>
          <a:p>
            <a:pPr>
              <a:buNone/>
            </a:pPr>
            <a:r>
              <a:rPr lang="en-US" dirty="0" smtClean="0">
                <a:latin typeface="Harrington" pitchFamily="82" charset="0"/>
              </a:rPr>
              <a:t>	</a:t>
            </a:r>
            <a:r>
              <a:rPr lang="en-US" sz="4000" dirty="0" smtClean="0">
                <a:latin typeface="Harrington" pitchFamily="82" charset="0"/>
              </a:rPr>
              <a:t>It was decided that the town people would bake exquisite cookies and as soon as they bunnies started eating the cookies, prodigious cannons would begin firing poisonous ice cream sandwiches at the sweet-loving bunnies</a:t>
            </a:r>
            <a:r>
              <a:rPr lang="en-US" sz="4000" dirty="0" smtClean="0"/>
              <a:t>.</a:t>
            </a:r>
            <a:endParaRPr lang="en-US" sz="4000" dirty="0"/>
          </a:p>
        </p:txBody>
      </p:sp>
      <p:pic>
        <p:nvPicPr>
          <p:cNvPr id="4" name="7468_S10_tdm.wav">
            <a:hlinkClick r:id="" action="ppaction://media"/>
          </p:cNvPr>
          <p:cNvPicPr>
            <a:picLocks noRot="1" noChangeAspect="1"/>
          </p:cNvPicPr>
          <p:nvPr>
            <a:audioFile r:link="rId1"/>
          </p:nvPr>
        </p:nvPicPr>
        <p:blipFill>
          <a:blip r:embed="rId3" cstate="print"/>
          <a:stretch>
            <a:fillRect/>
          </a:stretch>
        </p:blipFill>
        <p:spPr>
          <a:xfrm>
            <a:off x="7620000" y="609600"/>
            <a:ext cx="304800" cy="304800"/>
          </a:xfrm>
          <a:prstGeom prst="rect">
            <a:avLst/>
          </a:prstGeom>
        </p:spPr>
      </p:pic>
      <p:pic>
        <p:nvPicPr>
          <p:cNvPr id="5" name="Picture 4" descr="cookie 002.jpg"/>
          <p:cNvPicPr>
            <a:picLocks noChangeAspect="1"/>
          </p:cNvPicPr>
          <p:nvPr/>
        </p:nvPicPr>
        <p:blipFill>
          <a:blip r:embed="rId4" cstate="print"/>
          <a:stretch>
            <a:fillRect/>
          </a:stretch>
        </p:blipFill>
        <p:spPr>
          <a:xfrm>
            <a:off x="6553200" y="3833004"/>
            <a:ext cx="2210077" cy="2293476"/>
          </a:xfrm>
          <a:prstGeom prst="rect">
            <a:avLst/>
          </a:prstGeom>
          <a:ln>
            <a:noFill/>
          </a:ln>
          <a:effectLst>
            <a:outerShdw blurRad="76200" dir="18900000" sy="23000" kx="-1200000" algn="bl" rotWithShape="0">
              <a:prstClr val="black">
                <a:alpha val="20000"/>
              </a:prstClr>
            </a:outerShdw>
            <a:softEdge rad="112500"/>
          </a:effectLst>
        </p:spPr>
      </p:pic>
    </p:spTree>
  </p:cSld>
  <p:clrMapOvr>
    <a:masterClrMapping/>
  </p:clrMapOvr>
  <p:transition spd="med" advTm="15482">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32" fill="hold"/>
                                        <p:tgtEl>
                                          <p:spTgt spid="4"/>
                                        </p:tgtEl>
                                      </p:cBhvr>
                                    </p:cmd>
                                  </p:childTnLst>
                                </p:cTn>
                              </p:par>
                              <p:par>
                                <p:cTn id="7" presetID="8" presetClass="entr" presetSubtype="16"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diamond(in)">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0"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5105400" cy="4525963"/>
          </a:xfrm>
        </p:spPr>
        <p:txBody>
          <a:bodyPr/>
          <a:lstStyle/>
          <a:p>
            <a:pPr>
              <a:buNone/>
            </a:pPr>
            <a:r>
              <a:rPr lang="en-US" dirty="0" smtClean="0">
                <a:latin typeface="Harrington" pitchFamily="82" charset="0"/>
              </a:rPr>
              <a:t>	</a:t>
            </a:r>
            <a:r>
              <a:rPr lang="en-US" sz="4000" dirty="0" smtClean="0">
                <a:latin typeface="Harrington" pitchFamily="82" charset="0"/>
              </a:rPr>
              <a:t>A rebellion had begun.  Who would be the victors?  Would the bunnies eat the ice-cream sandwiches?</a:t>
            </a:r>
            <a:endParaRPr lang="en-US" sz="4000" dirty="0">
              <a:latin typeface="Harrington" pitchFamily="82" charset="0"/>
            </a:endParaRPr>
          </a:p>
        </p:txBody>
      </p:sp>
      <p:pic>
        <p:nvPicPr>
          <p:cNvPr id="4" name="7468_S11_tdm.wav">
            <a:hlinkClick r:id="" action="ppaction://media"/>
          </p:cNvPr>
          <p:cNvPicPr>
            <a:picLocks noRot="1" noChangeAspect="1"/>
          </p:cNvPicPr>
          <p:nvPr>
            <a:wavAudioFile r:embed="rId1" name="7468_S11_tdm.wav"/>
          </p:nvPr>
        </p:nvPicPr>
        <p:blipFill>
          <a:blip r:embed="rId3" cstate="print"/>
          <a:stretch>
            <a:fillRect/>
          </a:stretch>
        </p:blipFill>
        <p:spPr>
          <a:xfrm>
            <a:off x="7924800" y="609600"/>
            <a:ext cx="304800" cy="304800"/>
          </a:xfrm>
          <a:prstGeom prst="rect">
            <a:avLst/>
          </a:prstGeom>
        </p:spPr>
      </p:pic>
      <p:pic>
        <p:nvPicPr>
          <p:cNvPr id="5" name="Picture 4" descr="cookie 003.jpg"/>
          <p:cNvPicPr>
            <a:picLocks noChangeAspect="1"/>
          </p:cNvPicPr>
          <p:nvPr/>
        </p:nvPicPr>
        <p:blipFill>
          <a:blip r:embed="rId4" cstate="print"/>
          <a:stretch>
            <a:fillRect/>
          </a:stretch>
        </p:blipFill>
        <p:spPr>
          <a:xfrm rot="20278611">
            <a:off x="5717192" y="1252603"/>
            <a:ext cx="2194560" cy="4096512"/>
          </a:xfrm>
          <a:prstGeom prst="rect">
            <a:avLst/>
          </a:prstGeom>
          <a:effectLst>
            <a:innerShdw blurRad="63500" dist="50800" dir="13500000">
              <a:prstClr val="black">
                <a:alpha val="50000"/>
              </a:prstClr>
            </a:innerShdw>
          </a:effectLst>
        </p:spPr>
      </p:pic>
    </p:spTree>
  </p:cSld>
  <p:clrMapOvr>
    <a:masterClrMapping/>
  </p:clrMapOvr>
  <p:transition spd="med" advTm="8442">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27" fill="hold"/>
                                        <p:tgtEl>
                                          <p:spTgt spid="4"/>
                                        </p:tgtEl>
                                      </p:cBhvr>
                                    </p:cmd>
                                  </p:childTnLst>
                                </p:cTn>
                              </p:par>
                              <p:par>
                                <p:cTn id="7" presetID="8" presetClass="emph" presetSubtype="0" fill="hold" nodeType="withEffect">
                                  <p:stCondLst>
                                    <p:cond delay="0"/>
                                  </p:stCondLst>
                                  <p:childTnLst>
                                    <p:animRot by="21600000">
                                      <p:cBhvr>
                                        <p:cTn id="8"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9"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5638800" cy="4525963"/>
          </a:xfrm>
        </p:spPr>
        <p:txBody>
          <a:bodyPr>
            <a:normAutofit fontScale="85000" lnSpcReduction="10000"/>
          </a:bodyPr>
          <a:lstStyle/>
          <a:p>
            <a:pPr>
              <a:buNone/>
            </a:pPr>
            <a:r>
              <a:rPr lang="en-US" dirty="0" smtClean="0">
                <a:latin typeface="Harrington" pitchFamily="82" charset="0"/>
              </a:rPr>
              <a:t>	</a:t>
            </a:r>
            <a:r>
              <a:rPr lang="en-US" sz="4000" dirty="0" smtClean="0">
                <a:latin typeface="Harrington" pitchFamily="82" charset="0"/>
              </a:rPr>
              <a:t>The bunnies began devouring the ice cream sandwiches unaware of the danger that surrounded them.  Almost immediately, they began experiencing acute stomach pain as the poison entered their bodies.</a:t>
            </a:r>
            <a:endParaRPr lang="en-US" sz="4000" dirty="0">
              <a:latin typeface="Harrington" pitchFamily="82" charset="0"/>
            </a:endParaRPr>
          </a:p>
        </p:txBody>
      </p:sp>
      <p:pic>
        <p:nvPicPr>
          <p:cNvPr id="4" name="7468_S12_tdm.wav">
            <a:hlinkClick r:id="" action="ppaction://media"/>
          </p:cNvPr>
          <p:cNvPicPr>
            <a:picLocks noRot="1" noChangeAspect="1"/>
          </p:cNvPicPr>
          <p:nvPr>
            <a:audioFile r:link="rId2"/>
          </p:nvPr>
        </p:nvPicPr>
        <p:blipFill>
          <a:blip r:embed="rId4" cstate="print"/>
          <a:stretch>
            <a:fillRect/>
          </a:stretch>
        </p:blipFill>
        <p:spPr>
          <a:xfrm>
            <a:off x="7620000" y="685800"/>
            <a:ext cx="304800" cy="304800"/>
          </a:xfrm>
          <a:prstGeom prst="rect">
            <a:avLst/>
          </a:prstGeom>
        </p:spPr>
      </p:pic>
      <p:pic>
        <p:nvPicPr>
          <p:cNvPr id="6" name="Picture 5" descr="cookie 005.jpg"/>
          <p:cNvPicPr>
            <a:picLocks noChangeAspect="1"/>
          </p:cNvPicPr>
          <p:nvPr/>
        </p:nvPicPr>
        <p:blipFill>
          <a:blip r:embed="rId5" cstate="print"/>
          <a:stretch>
            <a:fillRect/>
          </a:stretch>
        </p:blipFill>
        <p:spPr>
          <a:xfrm>
            <a:off x="6629400" y="2971800"/>
            <a:ext cx="2231136" cy="2414016"/>
          </a:xfrm>
          <a:prstGeom prst="rect">
            <a:avLst/>
          </a:prstGeom>
          <a:ln>
            <a:noFill/>
          </a:ln>
          <a:effectLst>
            <a:softEdge rad="112500"/>
          </a:effectLst>
        </p:spPr>
      </p:pic>
    </p:spTree>
    <p:custDataLst>
      <p:tags r:id="rId1"/>
    </p:custDataLst>
  </p:cSld>
  <p:clrMapOvr>
    <a:masterClrMapping/>
  </p:clrMapOvr>
  <p:transition spd="med" advTm="18337">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4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latin typeface="Harrington" pitchFamily="82" charset="0"/>
              </a:rPr>
              <a:t>	</a:t>
            </a:r>
            <a:endParaRPr lang="en-US" dirty="0">
              <a:latin typeface="Harrington" pitchFamily="82" charset="0"/>
            </a:endParaRPr>
          </a:p>
        </p:txBody>
      </p:sp>
      <p:sp>
        <p:nvSpPr>
          <p:cNvPr id="4" name="TextBox 3"/>
          <p:cNvSpPr txBox="1"/>
          <p:nvPr/>
        </p:nvSpPr>
        <p:spPr>
          <a:xfrm>
            <a:off x="990600" y="914400"/>
            <a:ext cx="7162800" cy="2554545"/>
          </a:xfrm>
          <a:prstGeom prst="rect">
            <a:avLst/>
          </a:prstGeom>
          <a:noFill/>
        </p:spPr>
        <p:txBody>
          <a:bodyPr wrap="square" rtlCol="0">
            <a:spAutoFit/>
          </a:bodyPr>
          <a:lstStyle/>
          <a:p>
            <a:r>
              <a:rPr lang="en-US" sz="4000" dirty="0" smtClean="0">
                <a:latin typeface="Harrington" pitchFamily="82" charset="0"/>
              </a:rPr>
              <a:t>The town people won!  The evil that lurked over the city had passed opening up a brighter tomorrow.</a:t>
            </a:r>
          </a:p>
        </p:txBody>
      </p:sp>
      <p:pic>
        <p:nvPicPr>
          <p:cNvPr id="5" name="7468_S13_tdm.wav">
            <a:hlinkClick r:id="" action="ppaction://media"/>
          </p:cNvPr>
          <p:cNvPicPr>
            <a:picLocks noRot="1" noChangeAspect="1"/>
          </p:cNvPicPr>
          <p:nvPr>
            <a:audioFile r:link="rId1"/>
          </p:nvPr>
        </p:nvPicPr>
        <p:blipFill>
          <a:blip r:embed="rId3" cstate="print"/>
          <a:stretch>
            <a:fillRect/>
          </a:stretch>
        </p:blipFill>
        <p:spPr>
          <a:xfrm>
            <a:off x="7315200" y="838200"/>
            <a:ext cx="304800" cy="304800"/>
          </a:xfrm>
          <a:prstGeom prst="rect">
            <a:avLst/>
          </a:prstGeom>
        </p:spPr>
      </p:pic>
      <p:sp>
        <p:nvSpPr>
          <p:cNvPr id="6" name="Double Wave 5"/>
          <p:cNvSpPr/>
          <p:nvPr/>
        </p:nvSpPr>
        <p:spPr>
          <a:xfrm>
            <a:off x="838200" y="3429000"/>
            <a:ext cx="7772400" cy="2743200"/>
          </a:xfrm>
          <a:prstGeom prst="doubleWav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 name="TextBox 6"/>
          <p:cNvSpPr txBox="1"/>
          <p:nvPr/>
        </p:nvSpPr>
        <p:spPr>
          <a:xfrm>
            <a:off x="1447800" y="4343400"/>
            <a:ext cx="6172200" cy="1754326"/>
          </a:xfrm>
          <a:prstGeom prst="rect">
            <a:avLst/>
          </a:prstGeom>
          <a:noFill/>
        </p:spPr>
        <p:txBody>
          <a:bodyPr wrap="square" rtlCol="0">
            <a:spAutoFit/>
          </a:bodyPr>
          <a:lstStyle/>
          <a:p>
            <a:r>
              <a:rPr lang="en-US" sz="36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The moral of the story:</a:t>
            </a:r>
          </a:p>
          <a:p>
            <a:r>
              <a:rPr lang="en-US" sz="36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Hare today – Gone tomorrow!</a:t>
            </a:r>
          </a:p>
          <a:p>
            <a:endParaRPr lang="en-US" sz="36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Tree>
  </p:cSld>
  <p:clrMapOvr>
    <a:masterClrMapping/>
  </p:clrMapOvr>
  <p:transition spd="med" advTm="11697">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None/>
            </a:pPr>
            <a:r>
              <a:rPr lang="en-US"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Profound means deep.</a:t>
            </a:r>
          </a:p>
        </p:txBody>
      </p:sp>
      <p:pic>
        <p:nvPicPr>
          <p:cNvPr id="4" name="7468_S14_tdm.wav">
            <a:hlinkClick r:id="" action="ppaction://media"/>
          </p:cNvPr>
          <p:cNvPicPr>
            <a:picLocks noRot="1" noChangeAspect="1"/>
          </p:cNvPicPr>
          <p:nvPr>
            <a:wavAudioFile r:embed="rId1" name="7468_S14_tdm.wav"/>
          </p:nvPr>
        </p:nvPicPr>
        <p:blipFill>
          <a:blip r:embed="rId3" cstate="print"/>
          <a:stretch>
            <a:fillRect/>
          </a:stretch>
        </p:blipFill>
        <p:spPr>
          <a:xfrm>
            <a:off x="7162800" y="762000"/>
            <a:ext cx="304800" cy="304800"/>
          </a:xfrm>
          <a:prstGeom prst="rect">
            <a:avLst/>
          </a:prstGeom>
        </p:spPr>
      </p:pic>
      <p:pic>
        <p:nvPicPr>
          <p:cNvPr id="5" name="Picture 4" descr="profound.JPG"/>
          <p:cNvPicPr>
            <a:picLocks noChangeAspect="1"/>
          </p:cNvPicPr>
          <p:nvPr/>
        </p:nvPicPr>
        <p:blipFill>
          <a:blip r:embed="rId4" cstate="print"/>
          <a:stretch>
            <a:fillRect/>
          </a:stretch>
        </p:blipFill>
        <p:spPr>
          <a:xfrm>
            <a:off x="2895600" y="2286000"/>
            <a:ext cx="5715000" cy="4286250"/>
          </a:xfrm>
          <a:prstGeom prst="rect">
            <a:avLst/>
          </a:prstGeom>
        </p:spPr>
      </p:pic>
      <p:sp>
        <p:nvSpPr>
          <p:cNvPr id="6" name="TextBox 5"/>
          <p:cNvSpPr txBox="1"/>
          <p:nvPr/>
        </p:nvSpPr>
        <p:spPr>
          <a:xfrm>
            <a:off x="228600" y="3352800"/>
            <a:ext cx="2362200" cy="923330"/>
          </a:xfrm>
          <a:prstGeom prst="rect">
            <a:avLst/>
          </a:prstGeom>
          <a:noFill/>
        </p:spPr>
        <p:txBody>
          <a:bodyPr wrap="square" rtlCol="0">
            <a:spAutoFit/>
          </a:bodyPr>
          <a:lstStyle/>
          <a:p>
            <a:r>
              <a:rPr lang="en-US" dirty="0" smtClean="0"/>
              <a:t>The ocean is very </a:t>
            </a:r>
            <a:r>
              <a:rPr lang="en-US" dirty="0" smtClean="0">
                <a:solidFill>
                  <a:srgbClr val="FF0000"/>
                </a:solidFill>
              </a:rPr>
              <a:t>profound.  </a:t>
            </a:r>
            <a:r>
              <a:rPr lang="en-US" dirty="0" smtClean="0"/>
              <a:t>A thought can be </a:t>
            </a:r>
            <a:r>
              <a:rPr lang="en-US" dirty="0" smtClean="0">
                <a:solidFill>
                  <a:srgbClr val="FF0000"/>
                </a:solidFill>
              </a:rPr>
              <a:t>profound</a:t>
            </a:r>
            <a:r>
              <a:rPr lang="en-US" dirty="0" smtClean="0"/>
              <a:t> also</a:t>
            </a:r>
            <a:r>
              <a:rPr lang="en-US" dirty="0" smtClean="0">
                <a:solidFill>
                  <a:srgbClr val="FF0000"/>
                </a:solidFill>
              </a:rPr>
              <a:t>.</a:t>
            </a:r>
            <a:endParaRPr lang="en-US" dirty="0">
              <a:solidFill>
                <a:srgbClr val="FF0000"/>
              </a:solidFill>
            </a:endParaRPr>
          </a:p>
        </p:txBody>
      </p:sp>
    </p:spTree>
  </p:cSld>
  <p:clrMapOvr>
    <a:masterClrMapping/>
  </p:clrMapOvr>
  <p:transition spd="med" advTm="5879">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760"/>
                            </p:stCondLst>
                            <p:childTnLst>
                              <p:par>
                                <p:cTn id="11" presetID="1" presetClass="mediacall" presetSubtype="0" fill="hold" nodeType="afterEffect">
                                  <p:stCondLst>
                                    <p:cond delay="0"/>
                                  </p:stCondLst>
                                  <p:childTnLst>
                                    <p:cmd type="call" cmd="playFrom(0.0)">
                                      <p:cBhvr>
                                        <p:cTn id="12" dur="23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Manifest means obvious.</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15_tdm.wav">
            <a:hlinkClick r:id="" action="ppaction://media"/>
          </p:cNvPr>
          <p:cNvPicPr>
            <a:picLocks noRot="1" noChangeAspect="1"/>
          </p:cNvPicPr>
          <p:nvPr>
            <a:wavAudioFile r:embed="rId1" name="7468_S15_tdm.wav"/>
          </p:nvPr>
        </p:nvPicPr>
        <p:blipFill>
          <a:blip r:embed="rId3" cstate="print"/>
          <a:stretch>
            <a:fillRect/>
          </a:stretch>
        </p:blipFill>
        <p:spPr>
          <a:xfrm>
            <a:off x="7239000" y="685800"/>
            <a:ext cx="304800" cy="304800"/>
          </a:xfrm>
          <a:prstGeom prst="rect">
            <a:avLst/>
          </a:prstGeom>
        </p:spPr>
      </p:pic>
      <p:pic>
        <p:nvPicPr>
          <p:cNvPr id="5" name="Picture 4" descr="manifest.JPG"/>
          <p:cNvPicPr>
            <a:picLocks noChangeAspect="1"/>
          </p:cNvPicPr>
          <p:nvPr/>
        </p:nvPicPr>
        <p:blipFill>
          <a:blip r:embed="rId4" cstate="print"/>
          <a:stretch>
            <a:fillRect/>
          </a:stretch>
        </p:blipFill>
        <p:spPr>
          <a:xfrm>
            <a:off x="3124200" y="2362200"/>
            <a:ext cx="5718048" cy="4288536"/>
          </a:xfrm>
          <a:prstGeom prst="rect">
            <a:avLst/>
          </a:prstGeom>
        </p:spPr>
      </p:pic>
      <p:sp>
        <p:nvSpPr>
          <p:cNvPr id="6" name="TextBox 5"/>
          <p:cNvSpPr txBox="1"/>
          <p:nvPr/>
        </p:nvSpPr>
        <p:spPr>
          <a:xfrm>
            <a:off x="457200" y="4114800"/>
            <a:ext cx="2057400" cy="923330"/>
          </a:xfrm>
          <a:prstGeom prst="rect">
            <a:avLst/>
          </a:prstGeom>
          <a:noFill/>
        </p:spPr>
        <p:txBody>
          <a:bodyPr wrap="square" rtlCol="0">
            <a:spAutoFit/>
          </a:bodyPr>
          <a:lstStyle/>
          <a:p>
            <a:r>
              <a:rPr lang="en-US" dirty="0" smtClean="0"/>
              <a:t>It is </a:t>
            </a:r>
            <a:r>
              <a:rPr lang="en-US" dirty="0" smtClean="0">
                <a:solidFill>
                  <a:srgbClr val="FF0000"/>
                </a:solidFill>
              </a:rPr>
              <a:t>manifest</a:t>
            </a:r>
            <a:r>
              <a:rPr lang="en-US" dirty="0" smtClean="0"/>
              <a:t> that these horses are hungry.</a:t>
            </a:r>
            <a:endParaRPr lang="en-US" dirty="0"/>
          </a:p>
        </p:txBody>
      </p:sp>
    </p:spTree>
  </p:cSld>
  <p:clrMapOvr>
    <a:masterClrMapping/>
  </p:clrMapOvr>
  <p:transition spd="med" advTm="6659">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880"/>
                            </p:stCondLst>
                            <p:childTnLst>
                              <p:par>
                                <p:cTn id="11" presetID="1" presetClass="mediacall" presetSubtype="0" fill="hold" nodeType="afterEffect">
                                  <p:stCondLst>
                                    <p:cond delay="0"/>
                                  </p:stCondLst>
                                  <p:childTnLst>
                                    <p:cmd type="call" cmd="playFrom(0.0)">
                                      <p:cBhvr>
                                        <p:cTn id="12" dur="21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Lurid means vivid.</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16_tdm.wav">
            <a:hlinkClick r:id="" action="ppaction://media"/>
          </p:cNvPr>
          <p:cNvPicPr>
            <a:picLocks noRot="1" noChangeAspect="1"/>
          </p:cNvPicPr>
          <p:nvPr>
            <a:wavAudioFile r:embed="rId1" name="7468_S16_tdm.wav"/>
          </p:nvPr>
        </p:nvPicPr>
        <p:blipFill>
          <a:blip r:embed="rId3" cstate="print"/>
          <a:stretch>
            <a:fillRect/>
          </a:stretch>
        </p:blipFill>
        <p:spPr>
          <a:xfrm>
            <a:off x="8001000" y="457200"/>
            <a:ext cx="304800" cy="304800"/>
          </a:xfrm>
          <a:prstGeom prst="rect">
            <a:avLst/>
          </a:prstGeom>
        </p:spPr>
      </p:pic>
      <p:pic>
        <p:nvPicPr>
          <p:cNvPr id="5" name="Picture 4" descr="vivid.JPG"/>
          <p:cNvPicPr>
            <a:picLocks noChangeAspect="1"/>
          </p:cNvPicPr>
          <p:nvPr/>
        </p:nvPicPr>
        <p:blipFill>
          <a:blip r:embed="rId4" cstate="print"/>
          <a:stretch>
            <a:fillRect/>
          </a:stretch>
        </p:blipFill>
        <p:spPr>
          <a:xfrm>
            <a:off x="3124200" y="2362200"/>
            <a:ext cx="5718048" cy="4288536"/>
          </a:xfrm>
          <a:prstGeom prst="rect">
            <a:avLst/>
          </a:prstGeom>
        </p:spPr>
      </p:pic>
      <p:sp>
        <p:nvSpPr>
          <p:cNvPr id="6" name="TextBox 5"/>
          <p:cNvSpPr txBox="1"/>
          <p:nvPr/>
        </p:nvSpPr>
        <p:spPr>
          <a:xfrm>
            <a:off x="381000" y="4419600"/>
            <a:ext cx="2057400" cy="923330"/>
          </a:xfrm>
          <a:prstGeom prst="rect">
            <a:avLst/>
          </a:prstGeom>
          <a:noFill/>
        </p:spPr>
        <p:txBody>
          <a:bodyPr wrap="square" rtlCol="0">
            <a:spAutoFit/>
          </a:bodyPr>
          <a:lstStyle/>
          <a:p>
            <a:r>
              <a:rPr lang="en-US" dirty="0" smtClean="0"/>
              <a:t>The purple color on this flower is very </a:t>
            </a:r>
            <a:r>
              <a:rPr lang="en-US" dirty="0" smtClean="0">
                <a:solidFill>
                  <a:srgbClr val="FF0000"/>
                </a:solidFill>
              </a:rPr>
              <a:t>lurid</a:t>
            </a:r>
            <a:r>
              <a:rPr lang="en-US" dirty="0" smtClean="0"/>
              <a:t>.</a:t>
            </a:r>
            <a:endParaRPr lang="en-US" dirty="0"/>
          </a:p>
        </p:txBody>
      </p:sp>
    </p:spTree>
  </p:cSld>
  <p:clrMapOvr>
    <a:masterClrMapping/>
  </p:clrMapOvr>
  <p:transition spd="med" advTm="5798">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680"/>
                            </p:stCondLst>
                            <p:childTnLst>
                              <p:par>
                                <p:cTn id="11" presetID="1" presetClass="mediacall" presetSubtype="0" fill="hold" nodeType="afterEffect">
                                  <p:stCondLst>
                                    <p:cond delay="0"/>
                                  </p:stCondLst>
                                  <p:childTnLst>
                                    <p:cmd type="call" cmd="playFrom(0.0)">
                                      <p:cBhvr>
                                        <p:cTn id="12" dur="26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Apprehension means full of fear.</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17_tdm.wav">
            <a:hlinkClick r:id="" action="ppaction://media"/>
          </p:cNvPr>
          <p:cNvPicPr>
            <a:picLocks noRot="1" noChangeAspect="1"/>
          </p:cNvPicPr>
          <p:nvPr>
            <a:wavAudioFile r:embed="rId1" name="7468_S17_tdm.wav"/>
          </p:nvPr>
        </p:nvPicPr>
        <p:blipFill>
          <a:blip r:embed="rId3" cstate="print"/>
          <a:stretch>
            <a:fillRect/>
          </a:stretch>
        </p:blipFill>
        <p:spPr>
          <a:xfrm>
            <a:off x="8077200" y="533400"/>
            <a:ext cx="304800" cy="304800"/>
          </a:xfrm>
          <a:prstGeom prst="rect">
            <a:avLst/>
          </a:prstGeom>
        </p:spPr>
      </p:pic>
      <p:pic>
        <p:nvPicPr>
          <p:cNvPr id="5" name="Picture 4" descr="apprehension.JPG"/>
          <p:cNvPicPr>
            <a:picLocks noChangeAspect="1"/>
          </p:cNvPicPr>
          <p:nvPr/>
        </p:nvPicPr>
        <p:blipFill>
          <a:blip r:embed="rId4" cstate="print"/>
          <a:stretch>
            <a:fillRect/>
          </a:stretch>
        </p:blipFill>
        <p:spPr>
          <a:xfrm>
            <a:off x="3200400" y="2362200"/>
            <a:ext cx="5718048" cy="4288536"/>
          </a:xfrm>
          <a:prstGeom prst="rect">
            <a:avLst/>
          </a:prstGeom>
        </p:spPr>
      </p:pic>
      <p:sp>
        <p:nvSpPr>
          <p:cNvPr id="6" name="TextBox 5"/>
          <p:cNvSpPr txBox="1"/>
          <p:nvPr/>
        </p:nvSpPr>
        <p:spPr>
          <a:xfrm>
            <a:off x="228600" y="4191000"/>
            <a:ext cx="2438400" cy="1200329"/>
          </a:xfrm>
          <a:prstGeom prst="rect">
            <a:avLst/>
          </a:prstGeom>
          <a:noFill/>
        </p:spPr>
        <p:txBody>
          <a:bodyPr wrap="square" rtlCol="0">
            <a:spAutoFit/>
          </a:bodyPr>
          <a:lstStyle/>
          <a:p>
            <a:r>
              <a:rPr lang="en-US" dirty="0" smtClean="0"/>
              <a:t>Ian’s opponent in white must have had </a:t>
            </a:r>
            <a:r>
              <a:rPr lang="en-US" dirty="0" smtClean="0">
                <a:solidFill>
                  <a:srgbClr val="FF0000"/>
                </a:solidFill>
              </a:rPr>
              <a:t>apprehension </a:t>
            </a:r>
            <a:r>
              <a:rPr lang="en-US" dirty="0" smtClean="0"/>
              <a:t>when he had a face off with Ian.</a:t>
            </a:r>
            <a:endParaRPr lang="en-US" dirty="0"/>
          </a:p>
        </p:txBody>
      </p:sp>
    </p:spTree>
  </p:cSld>
  <p:clrMapOvr>
    <a:masterClrMapping/>
  </p:clrMapOvr>
  <p:transition spd="med" advTm="7099">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1160"/>
                            </p:stCondLst>
                            <p:childTnLst>
                              <p:par>
                                <p:cTn id="11" presetID="1" presetClass="mediacall" presetSubtype="0" fill="hold" nodeType="afterEffect">
                                  <p:stCondLst>
                                    <p:cond delay="0"/>
                                  </p:stCondLst>
                                  <p:childTnLst>
                                    <p:cmd type="call" cmd="playFrom(0.0)">
                                      <p:cBhvr>
                                        <p:cTn id="12" dur="31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Tremulous means quivering.</a:t>
            </a:r>
            <a:endParaRPr lang="en-US" sz="4000" dirty="0">
              <a:solidFill>
                <a:srgbClr val="FF0000"/>
              </a:solidFill>
              <a:latin typeface="Harrington" pitchFamily="82" charset="0"/>
            </a:endParaRPr>
          </a:p>
        </p:txBody>
      </p:sp>
      <p:pic>
        <p:nvPicPr>
          <p:cNvPr id="4" name="7468_S18_tdm.wav">
            <a:hlinkClick r:id="" action="ppaction://media"/>
          </p:cNvPr>
          <p:cNvPicPr>
            <a:picLocks noRot="1" noChangeAspect="1"/>
          </p:cNvPicPr>
          <p:nvPr>
            <a:wavAudioFile r:embed="rId1" name="7468_S18_tdm.wav"/>
          </p:nvPr>
        </p:nvPicPr>
        <p:blipFill>
          <a:blip r:embed="rId3" cstate="print"/>
          <a:stretch>
            <a:fillRect/>
          </a:stretch>
        </p:blipFill>
        <p:spPr>
          <a:xfrm>
            <a:off x="7772400" y="609600"/>
            <a:ext cx="304800" cy="304800"/>
          </a:xfrm>
          <a:prstGeom prst="rect">
            <a:avLst/>
          </a:prstGeom>
        </p:spPr>
      </p:pic>
      <p:pic>
        <p:nvPicPr>
          <p:cNvPr id="5" name="Picture 4" descr="tremulous.jpg"/>
          <p:cNvPicPr>
            <a:picLocks noChangeAspect="1"/>
          </p:cNvPicPr>
          <p:nvPr/>
        </p:nvPicPr>
        <p:blipFill>
          <a:blip r:embed="rId4" cstate="print"/>
          <a:stretch>
            <a:fillRect/>
          </a:stretch>
        </p:blipFill>
        <p:spPr>
          <a:xfrm>
            <a:off x="5638800" y="2438400"/>
            <a:ext cx="2880360" cy="3840480"/>
          </a:xfrm>
          <a:prstGeom prst="rect">
            <a:avLst/>
          </a:prstGeom>
        </p:spPr>
      </p:pic>
      <p:sp>
        <p:nvSpPr>
          <p:cNvPr id="6" name="TextBox 5"/>
          <p:cNvSpPr txBox="1"/>
          <p:nvPr/>
        </p:nvSpPr>
        <p:spPr>
          <a:xfrm>
            <a:off x="609600" y="3505200"/>
            <a:ext cx="3733800" cy="1754326"/>
          </a:xfrm>
          <a:prstGeom prst="rect">
            <a:avLst/>
          </a:prstGeom>
          <a:noFill/>
        </p:spPr>
        <p:txBody>
          <a:bodyPr wrap="square" rtlCol="0">
            <a:spAutoFit/>
          </a:bodyPr>
          <a:lstStyle/>
          <a:p>
            <a:r>
              <a:rPr lang="en-US" dirty="0" smtClean="0"/>
              <a:t>After all their hard work building their bridge, the boys were </a:t>
            </a:r>
            <a:r>
              <a:rPr lang="en-US" dirty="0" smtClean="0">
                <a:solidFill>
                  <a:srgbClr val="FF0000"/>
                </a:solidFill>
              </a:rPr>
              <a:t>tremulous</a:t>
            </a:r>
            <a:r>
              <a:rPr lang="en-US" dirty="0" smtClean="0"/>
              <a:t> when they tested it at Science Olympiad as they were afraid the bridge might quickly break.</a:t>
            </a:r>
            <a:endParaRPr lang="en-US" dirty="0"/>
          </a:p>
        </p:txBody>
      </p:sp>
    </p:spTree>
  </p:cSld>
  <p:clrMapOvr>
    <a:masterClrMapping/>
  </p:clrMapOvr>
  <p:transition spd="med" advTm="9684">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8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Odious means hateful.</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19_tdm.wav">
            <a:hlinkClick r:id="" action="ppaction://media"/>
          </p:cNvPr>
          <p:cNvPicPr>
            <a:picLocks noRot="1" noChangeAspect="1"/>
          </p:cNvPicPr>
          <p:nvPr>
            <a:wavAudioFile r:embed="rId1" name="7468_S19_tdm.wav"/>
          </p:nvPr>
        </p:nvPicPr>
        <p:blipFill>
          <a:blip r:embed="rId3" cstate="print"/>
          <a:stretch>
            <a:fillRect/>
          </a:stretch>
        </p:blipFill>
        <p:spPr>
          <a:xfrm>
            <a:off x="8001000" y="381000"/>
            <a:ext cx="304800" cy="304800"/>
          </a:xfrm>
          <a:prstGeom prst="rect">
            <a:avLst/>
          </a:prstGeom>
        </p:spPr>
      </p:pic>
      <p:pic>
        <p:nvPicPr>
          <p:cNvPr id="5" name="Picture 4" descr="odious.JPG"/>
          <p:cNvPicPr>
            <a:picLocks noChangeAspect="1"/>
          </p:cNvPicPr>
          <p:nvPr/>
        </p:nvPicPr>
        <p:blipFill>
          <a:blip r:embed="rId4" cstate="print"/>
          <a:stretch>
            <a:fillRect/>
          </a:stretch>
        </p:blipFill>
        <p:spPr>
          <a:xfrm>
            <a:off x="5334000" y="2438400"/>
            <a:ext cx="3028950" cy="4038600"/>
          </a:xfrm>
          <a:prstGeom prst="rect">
            <a:avLst/>
          </a:prstGeom>
        </p:spPr>
      </p:pic>
      <p:sp>
        <p:nvSpPr>
          <p:cNvPr id="6" name="TextBox 5"/>
          <p:cNvSpPr txBox="1"/>
          <p:nvPr/>
        </p:nvSpPr>
        <p:spPr>
          <a:xfrm>
            <a:off x="457200" y="3505200"/>
            <a:ext cx="3581400" cy="1200329"/>
          </a:xfrm>
          <a:prstGeom prst="rect">
            <a:avLst/>
          </a:prstGeom>
          <a:noFill/>
        </p:spPr>
        <p:txBody>
          <a:bodyPr wrap="square" rtlCol="0">
            <a:spAutoFit/>
          </a:bodyPr>
          <a:lstStyle/>
          <a:p>
            <a:r>
              <a:rPr lang="en-US" dirty="0" smtClean="0"/>
              <a:t>MacKenzie does not appear very </a:t>
            </a:r>
            <a:r>
              <a:rPr lang="en-US" dirty="0" smtClean="0">
                <a:solidFill>
                  <a:srgbClr val="FF0000"/>
                </a:solidFill>
              </a:rPr>
              <a:t>odious</a:t>
            </a:r>
            <a:r>
              <a:rPr lang="en-US" dirty="0" smtClean="0"/>
              <a:t> while she is searching to ambush her opponent.  Shouldn’t she be scowling?</a:t>
            </a:r>
            <a:endParaRPr lang="en-US" dirty="0"/>
          </a:p>
        </p:txBody>
      </p:sp>
    </p:spTree>
  </p:cSld>
  <p:clrMapOvr>
    <a:masterClrMapping/>
  </p:clrMapOvr>
  <p:transition spd="med" advTm="8012">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800"/>
                            </p:stCondLst>
                            <p:childTnLst>
                              <p:par>
                                <p:cTn id="11" presetID="1" presetClass="mediacall" presetSubtype="0" fill="hold" nodeType="afterEffect">
                                  <p:stCondLst>
                                    <p:cond delay="0"/>
                                  </p:stCondLst>
                                  <p:childTnLst>
                                    <p:cmd type="call" cmd="playFrom(0.0)">
                                      <p:cBhvr>
                                        <p:cTn id="12" dur="22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09600" y="1828800"/>
            <a:ext cx="3886200" cy="2971800"/>
          </a:xfrm>
        </p:spPr>
        <p:txBody>
          <a:bodyPr>
            <a:normAutofit fontScale="90000"/>
          </a:bodyPr>
          <a:lstStyle/>
          <a:p>
            <a:pPr algn="l"/>
            <a:r>
              <a:rPr lang="en-US" dirty="0" smtClean="0">
                <a:latin typeface="Harrington" pitchFamily="82" charset="0"/>
              </a:rPr>
              <a:t>In the shadowy corner of Elm and First Streets, there was a profound secret that was not manifest to the people who passed by the area.</a:t>
            </a:r>
            <a:br>
              <a:rPr lang="en-US" dirty="0" smtClean="0">
                <a:latin typeface="Harrington" pitchFamily="82" charset="0"/>
              </a:rPr>
            </a:br>
            <a:endParaRPr lang="en-US" dirty="0">
              <a:latin typeface="Harrington" pitchFamily="82" charset="0"/>
            </a:endParaRPr>
          </a:p>
        </p:txBody>
      </p:sp>
      <p:pic>
        <p:nvPicPr>
          <p:cNvPr id="3" name="7468_S2_tdm.wav">
            <a:hlinkClick r:id="" action="ppaction://media"/>
          </p:cNvPr>
          <p:cNvPicPr>
            <a:picLocks noRot="1" noChangeAspect="1"/>
          </p:cNvPicPr>
          <p:nvPr>
            <a:wavAudioFile r:embed="rId1" name="7468_S2_tdm.wav"/>
          </p:nvPr>
        </p:nvPicPr>
        <p:blipFill>
          <a:blip r:embed="rId3" cstate="print"/>
          <a:stretch>
            <a:fillRect/>
          </a:stretch>
        </p:blipFill>
        <p:spPr>
          <a:xfrm>
            <a:off x="7924800" y="457200"/>
            <a:ext cx="304800" cy="304800"/>
          </a:xfrm>
          <a:prstGeom prst="rect">
            <a:avLst/>
          </a:prstGeom>
        </p:spPr>
      </p:pic>
      <p:pic>
        <p:nvPicPr>
          <p:cNvPr id="5" name="Picture 4" descr="luridbunnies4 005.jpg"/>
          <p:cNvPicPr>
            <a:picLocks noChangeAspect="1"/>
          </p:cNvPicPr>
          <p:nvPr/>
        </p:nvPicPr>
        <p:blipFill>
          <a:blip r:embed="rId4" cstate="print"/>
          <a:stretch>
            <a:fillRect/>
          </a:stretch>
        </p:blipFill>
        <p:spPr>
          <a:xfrm>
            <a:off x="4724400" y="1066800"/>
            <a:ext cx="4278246" cy="5638799"/>
          </a:xfrm>
          <a:prstGeom prst="rect">
            <a:avLst/>
          </a:prstGeom>
          <a:ln>
            <a:noFill/>
          </a:ln>
          <a:effectLst>
            <a:outerShdw blurRad="292100" dist="139700" dir="2700000" algn="tl" rotWithShape="0">
              <a:srgbClr val="333333">
                <a:alpha val="65000"/>
              </a:srgbClr>
            </a:outerShdw>
            <a:softEdge rad="63500"/>
          </a:effectLst>
        </p:spPr>
      </p:pic>
    </p:spTree>
  </p:cSld>
  <p:clrMapOvr>
    <a:masterClrMapping/>
  </p:clrMapOvr>
  <p:transition spd="med" advTm="9243">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83" fill="hold"/>
                                        <p:tgtEl>
                                          <p:spTgt spid="3"/>
                                        </p:tgtEl>
                                      </p:cBhvr>
                                    </p:cmd>
                                  </p:childTnLst>
                                </p:cTn>
                              </p:par>
                              <p:par>
                                <p:cTn id="7" presetID="8" presetClass="entr" presetSubtype="16"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diamond(in)">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0"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Amiable means friendly.</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20_tdm.wav">
            <a:hlinkClick r:id="" action="ppaction://media"/>
          </p:cNvPr>
          <p:cNvPicPr>
            <a:picLocks noRot="1" noChangeAspect="1"/>
          </p:cNvPicPr>
          <p:nvPr>
            <a:wavAudioFile r:embed="rId1" name="7468_S20_tdm.wav"/>
          </p:nvPr>
        </p:nvPicPr>
        <p:blipFill>
          <a:blip r:embed="rId3" cstate="print"/>
          <a:stretch>
            <a:fillRect/>
          </a:stretch>
        </p:blipFill>
        <p:spPr>
          <a:xfrm>
            <a:off x="7848600" y="381000"/>
            <a:ext cx="304800" cy="304800"/>
          </a:xfrm>
          <a:prstGeom prst="rect">
            <a:avLst/>
          </a:prstGeom>
        </p:spPr>
      </p:pic>
      <p:pic>
        <p:nvPicPr>
          <p:cNvPr id="5" name="Picture 4" descr="amiable.JPG"/>
          <p:cNvPicPr>
            <a:picLocks noChangeAspect="1"/>
          </p:cNvPicPr>
          <p:nvPr/>
        </p:nvPicPr>
        <p:blipFill>
          <a:blip r:embed="rId4" cstate="print"/>
          <a:stretch>
            <a:fillRect/>
          </a:stretch>
        </p:blipFill>
        <p:spPr>
          <a:xfrm>
            <a:off x="3200400" y="2286000"/>
            <a:ext cx="5718048" cy="4288536"/>
          </a:xfrm>
          <a:prstGeom prst="rect">
            <a:avLst/>
          </a:prstGeom>
        </p:spPr>
      </p:pic>
      <p:sp>
        <p:nvSpPr>
          <p:cNvPr id="6" name="TextBox 5"/>
          <p:cNvSpPr txBox="1"/>
          <p:nvPr/>
        </p:nvSpPr>
        <p:spPr>
          <a:xfrm>
            <a:off x="381000" y="3733800"/>
            <a:ext cx="2362200" cy="1754326"/>
          </a:xfrm>
          <a:prstGeom prst="rect">
            <a:avLst/>
          </a:prstGeom>
          <a:noFill/>
        </p:spPr>
        <p:txBody>
          <a:bodyPr wrap="square" rtlCol="0">
            <a:spAutoFit/>
          </a:bodyPr>
          <a:lstStyle/>
          <a:p>
            <a:r>
              <a:rPr lang="en-US" dirty="0" smtClean="0"/>
              <a:t>Acting as </a:t>
            </a:r>
            <a:r>
              <a:rPr lang="en-US" dirty="0" err="1" smtClean="0"/>
              <a:t>Hippolyta</a:t>
            </a:r>
            <a:r>
              <a:rPr lang="en-US" dirty="0" smtClean="0"/>
              <a:t> and </a:t>
            </a:r>
            <a:r>
              <a:rPr lang="en-US" dirty="0" err="1" smtClean="0"/>
              <a:t>Theseus</a:t>
            </a:r>
            <a:r>
              <a:rPr lang="en-US" dirty="0" smtClean="0"/>
              <a:t> right before their wedding, Madeline and Daniel were appearing very </a:t>
            </a:r>
            <a:r>
              <a:rPr lang="en-US" dirty="0" smtClean="0">
                <a:solidFill>
                  <a:srgbClr val="FF0000"/>
                </a:solidFill>
              </a:rPr>
              <a:t>amiable.</a:t>
            </a:r>
            <a:endParaRPr lang="en-US" dirty="0">
              <a:solidFill>
                <a:srgbClr val="FF0000"/>
              </a:solidFill>
            </a:endParaRPr>
          </a:p>
        </p:txBody>
      </p:sp>
    </p:spTree>
  </p:cSld>
  <p:clrMapOvr>
    <a:masterClrMapping/>
  </p:clrMapOvr>
  <p:transition spd="med" advTm="716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880"/>
                            </p:stCondLst>
                            <p:childTnLst>
                              <p:par>
                                <p:cTn id="11" presetID="1" presetClass="mediacall" presetSubtype="0" fill="hold" nodeType="afterEffect">
                                  <p:stCondLst>
                                    <p:cond delay="0"/>
                                  </p:stCondLst>
                                  <p:childTnLst>
                                    <p:cmd type="call" cmd="playFrom(0.0)">
                                      <p:cBhvr>
                                        <p:cTn id="12" dur="214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Clamor means outcry.</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21_tdm.wav">
            <a:hlinkClick r:id="" action="ppaction://media"/>
          </p:cNvPr>
          <p:cNvPicPr>
            <a:picLocks noRot="1" noChangeAspect="1"/>
          </p:cNvPicPr>
          <p:nvPr>
            <a:wavAudioFile r:embed="rId1" name="7468_S21_tdm.wav"/>
          </p:nvPr>
        </p:nvPicPr>
        <p:blipFill>
          <a:blip r:embed="rId3" cstate="print"/>
          <a:stretch>
            <a:fillRect/>
          </a:stretch>
        </p:blipFill>
        <p:spPr>
          <a:xfrm>
            <a:off x="8077200" y="457200"/>
            <a:ext cx="304800" cy="304800"/>
          </a:xfrm>
          <a:prstGeom prst="rect">
            <a:avLst/>
          </a:prstGeom>
        </p:spPr>
      </p:pic>
      <p:pic>
        <p:nvPicPr>
          <p:cNvPr id="5" name="Picture 4" descr="clamored.jpg"/>
          <p:cNvPicPr>
            <a:picLocks noChangeAspect="1"/>
          </p:cNvPicPr>
          <p:nvPr/>
        </p:nvPicPr>
        <p:blipFill>
          <a:blip r:embed="rId4" cstate="print"/>
          <a:stretch>
            <a:fillRect/>
          </a:stretch>
        </p:blipFill>
        <p:spPr>
          <a:xfrm>
            <a:off x="3124200" y="2362200"/>
            <a:ext cx="5718048" cy="4288536"/>
          </a:xfrm>
          <a:prstGeom prst="rect">
            <a:avLst/>
          </a:prstGeom>
        </p:spPr>
      </p:pic>
      <p:sp>
        <p:nvSpPr>
          <p:cNvPr id="6" name="TextBox 5"/>
          <p:cNvSpPr txBox="1"/>
          <p:nvPr/>
        </p:nvSpPr>
        <p:spPr>
          <a:xfrm>
            <a:off x="304800" y="3657600"/>
            <a:ext cx="2286000" cy="1477328"/>
          </a:xfrm>
          <a:prstGeom prst="rect">
            <a:avLst/>
          </a:prstGeom>
          <a:noFill/>
        </p:spPr>
        <p:txBody>
          <a:bodyPr wrap="square" rtlCol="0">
            <a:spAutoFit/>
          </a:bodyPr>
          <a:lstStyle/>
          <a:p>
            <a:r>
              <a:rPr lang="en-US" dirty="0" smtClean="0"/>
              <a:t>When the children saw snow, there was such a loud </a:t>
            </a:r>
            <a:r>
              <a:rPr lang="en-US" dirty="0" smtClean="0">
                <a:solidFill>
                  <a:srgbClr val="FF0000"/>
                </a:solidFill>
              </a:rPr>
              <a:t>clamor </a:t>
            </a:r>
            <a:r>
              <a:rPr lang="en-US" dirty="0" smtClean="0"/>
              <a:t>as they knew school would be cancelled!</a:t>
            </a:r>
            <a:endParaRPr lang="en-US" dirty="0"/>
          </a:p>
        </p:txBody>
      </p:sp>
    </p:spTree>
  </p:cSld>
  <p:clrMapOvr>
    <a:masterClrMapping/>
  </p:clrMapOvr>
  <p:transition spd="med" advTm="8653">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760"/>
                            </p:stCondLst>
                            <p:childTnLst>
                              <p:par>
                                <p:cTn id="11" presetID="1" presetClass="mediacall" presetSubtype="0" fill="hold" nodeType="afterEffect">
                                  <p:stCondLst>
                                    <p:cond delay="0"/>
                                  </p:stCondLst>
                                  <p:childTnLst>
                                    <p:cmd type="call" cmd="playFrom(0.0)">
                                      <p:cBhvr>
                                        <p:cTn id="12" dur="22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Grotesque means distorted.</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22_tdm.wav">
            <a:hlinkClick r:id="" action="ppaction://media"/>
          </p:cNvPr>
          <p:cNvPicPr>
            <a:picLocks noRot="1" noChangeAspect="1"/>
          </p:cNvPicPr>
          <p:nvPr>
            <a:wavAudioFile r:embed="rId1" name="7468_S22_tdm.wav"/>
          </p:nvPr>
        </p:nvPicPr>
        <p:blipFill>
          <a:blip r:embed="rId3" cstate="print"/>
          <a:stretch>
            <a:fillRect/>
          </a:stretch>
        </p:blipFill>
        <p:spPr>
          <a:xfrm>
            <a:off x="7848600" y="762000"/>
            <a:ext cx="304800" cy="304800"/>
          </a:xfrm>
          <a:prstGeom prst="rect">
            <a:avLst/>
          </a:prstGeom>
        </p:spPr>
      </p:pic>
      <p:pic>
        <p:nvPicPr>
          <p:cNvPr id="5" name="Picture 4" descr="grotesque.JPG"/>
          <p:cNvPicPr>
            <a:picLocks noChangeAspect="1"/>
          </p:cNvPicPr>
          <p:nvPr/>
        </p:nvPicPr>
        <p:blipFill>
          <a:blip r:embed="rId4" cstate="print"/>
          <a:stretch>
            <a:fillRect/>
          </a:stretch>
        </p:blipFill>
        <p:spPr>
          <a:xfrm>
            <a:off x="2819400" y="2286000"/>
            <a:ext cx="5718048" cy="4288536"/>
          </a:xfrm>
          <a:prstGeom prst="rect">
            <a:avLst/>
          </a:prstGeom>
        </p:spPr>
      </p:pic>
      <p:sp>
        <p:nvSpPr>
          <p:cNvPr id="6" name="TextBox 5"/>
          <p:cNvSpPr txBox="1"/>
          <p:nvPr/>
        </p:nvSpPr>
        <p:spPr>
          <a:xfrm>
            <a:off x="228600" y="3810000"/>
            <a:ext cx="2362200" cy="646331"/>
          </a:xfrm>
          <a:prstGeom prst="rect">
            <a:avLst/>
          </a:prstGeom>
          <a:noFill/>
        </p:spPr>
        <p:txBody>
          <a:bodyPr wrap="square" rtlCol="0">
            <a:spAutoFit/>
          </a:bodyPr>
          <a:lstStyle/>
          <a:p>
            <a:r>
              <a:rPr lang="en-US" dirty="0" smtClean="0"/>
              <a:t>This hand is very </a:t>
            </a:r>
            <a:r>
              <a:rPr lang="en-US" dirty="0" smtClean="0">
                <a:solidFill>
                  <a:srgbClr val="FF0000"/>
                </a:solidFill>
              </a:rPr>
              <a:t>grotesque</a:t>
            </a:r>
            <a:r>
              <a:rPr lang="en-US" dirty="0" smtClean="0"/>
              <a:t>.</a:t>
            </a:r>
            <a:endParaRPr lang="en-US" dirty="0"/>
          </a:p>
        </p:txBody>
      </p:sp>
    </p:spTree>
  </p:cSld>
  <p:clrMapOvr>
    <a:masterClrMapping/>
  </p:clrMapOvr>
  <p:transition spd="med" advTm="4987">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22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Vex means confuse.</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23_tdm.wav">
            <a:hlinkClick r:id="" action="ppaction://media"/>
          </p:cNvPr>
          <p:cNvPicPr>
            <a:picLocks noRot="1" noChangeAspect="1"/>
          </p:cNvPicPr>
          <p:nvPr>
            <a:wavAudioFile r:embed="rId1" name="7468_S23_tdm.wav"/>
          </p:nvPr>
        </p:nvPicPr>
        <p:blipFill>
          <a:blip r:embed="rId3" cstate="print"/>
          <a:stretch>
            <a:fillRect/>
          </a:stretch>
        </p:blipFill>
        <p:spPr>
          <a:xfrm>
            <a:off x="7924800" y="609600"/>
            <a:ext cx="304800" cy="304800"/>
          </a:xfrm>
          <a:prstGeom prst="rect">
            <a:avLst/>
          </a:prstGeom>
        </p:spPr>
      </p:pic>
      <p:pic>
        <p:nvPicPr>
          <p:cNvPr id="5" name="Picture 4" descr="vex.JPG"/>
          <p:cNvPicPr>
            <a:picLocks noChangeAspect="1"/>
          </p:cNvPicPr>
          <p:nvPr/>
        </p:nvPicPr>
        <p:blipFill>
          <a:blip r:embed="rId4" cstate="print"/>
          <a:stretch>
            <a:fillRect/>
          </a:stretch>
        </p:blipFill>
        <p:spPr>
          <a:xfrm>
            <a:off x="2819400" y="2362200"/>
            <a:ext cx="5718048" cy="4288536"/>
          </a:xfrm>
          <a:prstGeom prst="rect">
            <a:avLst/>
          </a:prstGeom>
        </p:spPr>
      </p:pic>
      <p:sp>
        <p:nvSpPr>
          <p:cNvPr id="6" name="TextBox 5"/>
          <p:cNvSpPr txBox="1"/>
          <p:nvPr/>
        </p:nvSpPr>
        <p:spPr>
          <a:xfrm>
            <a:off x="228600" y="3581400"/>
            <a:ext cx="2057400" cy="1754326"/>
          </a:xfrm>
          <a:prstGeom prst="rect">
            <a:avLst/>
          </a:prstGeom>
          <a:noFill/>
        </p:spPr>
        <p:txBody>
          <a:bodyPr wrap="square" rtlCol="0">
            <a:spAutoFit/>
          </a:bodyPr>
          <a:lstStyle/>
          <a:p>
            <a:r>
              <a:rPr lang="en-US" dirty="0" smtClean="0"/>
              <a:t>I am </a:t>
            </a:r>
            <a:r>
              <a:rPr lang="en-US" dirty="0" smtClean="0">
                <a:solidFill>
                  <a:srgbClr val="FF0000"/>
                </a:solidFill>
              </a:rPr>
              <a:t>vexed</a:t>
            </a:r>
            <a:r>
              <a:rPr lang="en-US" dirty="0" smtClean="0"/>
              <a:t> by this menu choice.  Are they really serving pork lion or did they mean pork loin?</a:t>
            </a:r>
            <a:endParaRPr lang="en-US" dirty="0"/>
          </a:p>
        </p:txBody>
      </p:sp>
    </p:spTree>
  </p:cSld>
  <p:clrMapOvr>
    <a:masterClrMapping/>
  </p:clrMapOvr>
  <p:transition spd="med" advTm="7631">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680"/>
                            </p:stCondLst>
                            <p:childTnLst>
                              <p:par>
                                <p:cTn id="11" presetID="1" presetClass="mediacall" presetSubtype="0" fill="hold" nodeType="afterEffect">
                                  <p:stCondLst>
                                    <p:cond delay="0"/>
                                  </p:stCondLst>
                                  <p:childTnLst>
                                    <p:cmd type="call" cmd="playFrom(0.0)">
                                      <p:cBhvr>
                                        <p:cTn id="12" dur="19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Singular means unique.</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24_tdm.wav">
            <a:hlinkClick r:id="" action="ppaction://media"/>
          </p:cNvPr>
          <p:cNvPicPr>
            <a:picLocks noRot="1" noChangeAspect="1"/>
          </p:cNvPicPr>
          <p:nvPr>
            <a:wavAudioFile r:embed="rId1" name="7468_S24_tdm.wav"/>
          </p:nvPr>
        </p:nvPicPr>
        <p:blipFill>
          <a:blip r:embed="rId3" cstate="print"/>
          <a:stretch>
            <a:fillRect/>
          </a:stretch>
        </p:blipFill>
        <p:spPr>
          <a:xfrm>
            <a:off x="8001000" y="533400"/>
            <a:ext cx="304800" cy="304800"/>
          </a:xfrm>
          <a:prstGeom prst="rect">
            <a:avLst/>
          </a:prstGeom>
        </p:spPr>
      </p:pic>
      <p:pic>
        <p:nvPicPr>
          <p:cNvPr id="5" name="Picture 4" descr="singular.JPG"/>
          <p:cNvPicPr>
            <a:picLocks noChangeAspect="1"/>
          </p:cNvPicPr>
          <p:nvPr/>
        </p:nvPicPr>
        <p:blipFill>
          <a:blip r:embed="rId4" cstate="print"/>
          <a:stretch>
            <a:fillRect/>
          </a:stretch>
        </p:blipFill>
        <p:spPr>
          <a:xfrm>
            <a:off x="5638800" y="2209800"/>
            <a:ext cx="3257550" cy="4343400"/>
          </a:xfrm>
          <a:prstGeom prst="rect">
            <a:avLst/>
          </a:prstGeom>
        </p:spPr>
      </p:pic>
      <p:sp>
        <p:nvSpPr>
          <p:cNvPr id="6" name="TextBox 5"/>
          <p:cNvSpPr txBox="1"/>
          <p:nvPr/>
        </p:nvSpPr>
        <p:spPr>
          <a:xfrm>
            <a:off x="685800" y="3352800"/>
            <a:ext cx="4114800" cy="923330"/>
          </a:xfrm>
          <a:prstGeom prst="rect">
            <a:avLst/>
          </a:prstGeom>
          <a:noFill/>
        </p:spPr>
        <p:txBody>
          <a:bodyPr wrap="square" rtlCol="0">
            <a:spAutoFit/>
          </a:bodyPr>
          <a:lstStyle/>
          <a:p>
            <a:r>
              <a:rPr lang="en-US" dirty="0" smtClean="0"/>
              <a:t>I do not know of many towns who have a large peanut statue.  This must be fairly </a:t>
            </a:r>
            <a:r>
              <a:rPr lang="en-US" dirty="0" smtClean="0">
                <a:solidFill>
                  <a:srgbClr val="FF0000"/>
                </a:solidFill>
              </a:rPr>
              <a:t>singular</a:t>
            </a:r>
            <a:r>
              <a:rPr lang="en-US" dirty="0" smtClean="0"/>
              <a:t>.</a:t>
            </a:r>
            <a:endParaRPr lang="en-US" dirty="0"/>
          </a:p>
        </p:txBody>
      </p:sp>
    </p:spTree>
  </p:cSld>
  <p:clrMapOvr>
    <a:masterClrMapping/>
  </p:clrMapOvr>
  <p:transition spd="med" advTm="705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840"/>
                            </p:stCondLst>
                            <p:childTnLst>
                              <p:par>
                                <p:cTn id="11" presetID="1" presetClass="mediacall" presetSubtype="0" fill="hold" nodeType="afterEffect">
                                  <p:stCondLst>
                                    <p:cond delay="0"/>
                                  </p:stCondLst>
                                  <p:childTnLst>
                                    <p:cmd type="call" cmd="playFrom(0.0)">
                                      <p:cBhvr>
                                        <p:cTn id="12" dur="22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Superfluous means overflowing or excessive.</a:t>
            </a:r>
            <a:endParaRPr lang="en-US" sz="4000" dirty="0">
              <a:solidFill>
                <a:srgbClr val="FF0000"/>
              </a:solidFill>
              <a:latin typeface="Harrington" pitchFamily="82" charset="0"/>
            </a:endParaRPr>
          </a:p>
        </p:txBody>
      </p:sp>
      <p:pic>
        <p:nvPicPr>
          <p:cNvPr id="4" name="7468_S25_tdm.wav">
            <a:hlinkClick r:id="" action="ppaction://media"/>
          </p:cNvPr>
          <p:cNvPicPr>
            <a:picLocks noRot="1" noChangeAspect="1"/>
          </p:cNvPicPr>
          <p:nvPr>
            <a:wavAudioFile r:embed="rId1" name="7468_S25_tdm.wav"/>
          </p:nvPr>
        </p:nvPicPr>
        <p:blipFill>
          <a:blip r:embed="rId3" cstate="print"/>
          <a:stretch>
            <a:fillRect/>
          </a:stretch>
        </p:blipFill>
        <p:spPr>
          <a:xfrm>
            <a:off x="7696200" y="685800"/>
            <a:ext cx="304800" cy="304800"/>
          </a:xfrm>
          <a:prstGeom prst="rect">
            <a:avLst/>
          </a:prstGeom>
        </p:spPr>
      </p:pic>
      <p:pic>
        <p:nvPicPr>
          <p:cNvPr id="5" name="Picture 4" descr="superfluous.JPG"/>
          <p:cNvPicPr>
            <a:picLocks noChangeAspect="1"/>
          </p:cNvPicPr>
          <p:nvPr/>
        </p:nvPicPr>
        <p:blipFill>
          <a:blip r:embed="rId4" cstate="print"/>
          <a:stretch>
            <a:fillRect/>
          </a:stretch>
        </p:blipFill>
        <p:spPr>
          <a:xfrm>
            <a:off x="3581400" y="2362200"/>
            <a:ext cx="5413248" cy="4059936"/>
          </a:xfrm>
          <a:prstGeom prst="rect">
            <a:avLst/>
          </a:prstGeom>
        </p:spPr>
      </p:pic>
      <p:sp>
        <p:nvSpPr>
          <p:cNvPr id="6" name="TextBox 5"/>
          <p:cNvSpPr txBox="1"/>
          <p:nvPr/>
        </p:nvSpPr>
        <p:spPr>
          <a:xfrm>
            <a:off x="381000" y="4267200"/>
            <a:ext cx="2819400" cy="923330"/>
          </a:xfrm>
          <a:prstGeom prst="rect">
            <a:avLst/>
          </a:prstGeom>
          <a:noFill/>
        </p:spPr>
        <p:txBody>
          <a:bodyPr wrap="square" rtlCol="0">
            <a:spAutoFit/>
          </a:bodyPr>
          <a:lstStyle/>
          <a:p>
            <a:r>
              <a:rPr lang="en-US" dirty="0" smtClean="0"/>
              <a:t>There appears to be a </a:t>
            </a:r>
            <a:r>
              <a:rPr lang="en-US" dirty="0" smtClean="0">
                <a:solidFill>
                  <a:srgbClr val="FF0000"/>
                </a:solidFill>
              </a:rPr>
              <a:t>superfluous </a:t>
            </a:r>
            <a:r>
              <a:rPr lang="en-US" dirty="0" smtClean="0"/>
              <a:t>amount of Star Wars action heroes! </a:t>
            </a:r>
            <a:endParaRPr lang="en-US" dirty="0"/>
          </a:p>
        </p:txBody>
      </p:sp>
    </p:spTree>
  </p:cSld>
  <p:clrMapOvr>
    <a:masterClrMapping/>
  </p:clrMapOvr>
  <p:transition spd="med" advTm="9143">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1600"/>
                            </p:stCondLst>
                            <p:childTnLst>
                              <p:par>
                                <p:cTn id="11" presetID="1" presetClass="mediacall" presetSubtype="0" fill="hold" nodeType="afterEffect">
                                  <p:stCondLst>
                                    <p:cond delay="0"/>
                                  </p:stCondLst>
                                  <p:childTnLst>
                                    <p:cmd type="call" cmd="playFrom(0.0)">
                                      <p:cBhvr>
                                        <p:cTn id="12" dur="399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Exquisite means beautifully made.</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26_tdm.wav">
            <a:hlinkClick r:id="" action="ppaction://media"/>
          </p:cNvPr>
          <p:cNvPicPr>
            <a:picLocks noRot="1" noChangeAspect="1"/>
          </p:cNvPicPr>
          <p:nvPr>
            <a:wavAudioFile r:embed="rId1" name="7468_S26_tdm.wav"/>
          </p:nvPr>
        </p:nvPicPr>
        <p:blipFill>
          <a:blip r:embed="rId3" cstate="print"/>
          <a:stretch>
            <a:fillRect/>
          </a:stretch>
        </p:blipFill>
        <p:spPr>
          <a:xfrm>
            <a:off x="7391400" y="685800"/>
            <a:ext cx="304800" cy="304800"/>
          </a:xfrm>
          <a:prstGeom prst="rect">
            <a:avLst/>
          </a:prstGeom>
        </p:spPr>
      </p:pic>
      <p:pic>
        <p:nvPicPr>
          <p:cNvPr id="5" name="Picture 4" descr="exquisite2.JPG"/>
          <p:cNvPicPr>
            <a:picLocks noChangeAspect="1"/>
          </p:cNvPicPr>
          <p:nvPr/>
        </p:nvPicPr>
        <p:blipFill>
          <a:blip r:embed="rId4" cstate="print"/>
          <a:stretch>
            <a:fillRect/>
          </a:stretch>
        </p:blipFill>
        <p:spPr>
          <a:xfrm>
            <a:off x="3200400" y="2362200"/>
            <a:ext cx="5718048" cy="4288536"/>
          </a:xfrm>
          <a:prstGeom prst="rect">
            <a:avLst/>
          </a:prstGeom>
        </p:spPr>
      </p:pic>
      <p:sp>
        <p:nvSpPr>
          <p:cNvPr id="6" name="TextBox 5"/>
          <p:cNvSpPr txBox="1"/>
          <p:nvPr/>
        </p:nvSpPr>
        <p:spPr>
          <a:xfrm>
            <a:off x="381000" y="3505200"/>
            <a:ext cx="2286000" cy="923330"/>
          </a:xfrm>
          <a:prstGeom prst="rect">
            <a:avLst/>
          </a:prstGeom>
          <a:noFill/>
        </p:spPr>
        <p:txBody>
          <a:bodyPr wrap="square" rtlCol="0">
            <a:spAutoFit/>
          </a:bodyPr>
          <a:lstStyle/>
          <a:p>
            <a:r>
              <a:rPr lang="en-US" dirty="0" smtClean="0"/>
              <a:t>The grounds at Magnolia Plantation are </a:t>
            </a:r>
            <a:r>
              <a:rPr lang="en-US" dirty="0" smtClean="0">
                <a:solidFill>
                  <a:srgbClr val="FF0000"/>
                </a:solidFill>
              </a:rPr>
              <a:t>exquisite</a:t>
            </a:r>
            <a:r>
              <a:rPr lang="en-US" dirty="0" smtClean="0"/>
              <a:t>.  </a:t>
            </a:r>
            <a:endParaRPr lang="en-US" dirty="0"/>
          </a:p>
        </p:txBody>
      </p:sp>
    </p:spTree>
  </p:cSld>
  <p:clrMapOvr>
    <a:masterClrMapping/>
  </p:clrMapOvr>
  <p:transition spd="med" advTm="6981">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1240"/>
                            </p:stCondLst>
                            <p:childTnLst>
                              <p:par>
                                <p:cTn id="11" presetID="1" presetClass="mediacall" presetSubtype="0" fill="hold" nodeType="afterEffect">
                                  <p:stCondLst>
                                    <p:cond delay="0"/>
                                  </p:stCondLst>
                                  <p:childTnLst>
                                    <p:cmd type="call" cmd="playFrom(0.0)">
                                      <p:cBhvr>
                                        <p:cTn id="12" dur="24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000" dirty="0" smtClean="0">
                <a:solidFill>
                  <a:srgbClr val="FF0000"/>
                </a:solidFill>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Prodigious means huge.</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27_tdm.wav">
            <a:hlinkClick r:id="" action="ppaction://media"/>
          </p:cNvPr>
          <p:cNvPicPr>
            <a:picLocks noRot="1" noChangeAspect="1"/>
          </p:cNvPicPr>
          <p:nvPr>
            <a:wavAudioFile r:embed="rId1" name="7468_S27_tdm.wav"/>
          </p:nvPr>
        </p:nvPicPr>
        <p:blipFill>
          <a:blip r:embed="rId3" cstate="print"/>
          <a:stretch>
            <a:fillRect/>
          </a:stretch>
        </p:blipFill>
        <p:spPr>
          <a:xfrm>
            <a:off x="7620000" y="609600"/>
            <a:ext cx="304800" cy="304800"/>
          </a:xfrm>
          <a:prstGeom prst="rect">
            <a:avLst/>
          </a:prstGeom>
        </p:spPr>
      </p:pic>
      <p:pic>
        <p:nvPicPr>
          <p:cNvPr id="5" name="Picture 4" descr="prodigious.JPG"/>
          <p:cNvPicPr>
            <a:picLocks noChangeAspect="1"/>
          </p:cNvPicPr>
          <p:nvPr/>
        </p:nvPicPr>
        <p:blipFill>
          <a:blip r:embed="rId4" cstate="print"/>
          <a:stretch>
            <a:fillRect/>
          </a:stretch>
        </p:blipFill>
        <p:spPr>
          <a:xfrm>
            <a:off x="5981700" y="2895600"/>
            <a:ext cx="2838450" cy="3784600"/>
          </a:xfrm>
          <a:prstGeom prst="rect">
            <a:avLst/>
          </a:prstGeom>
        </p:spPr>
      </p:pic>
      <p:sp>
        <p:nvSpPr>
          <p:cNvPr id="6" name="TextBox 5"/>
          <p:cNvSpPr txBox="1"/>
          <p:nvPr/>
        </p:nvSpPr>
        <p:spPr>
          <a:xfrm>
            <a:off x="685800" y="3886200"/>
            <a:ext cx="4038600" cy="646331"/>
          </a:xfrm>
          <a:prstGeom prst="rect">
            <a:avLst/>
          </a:prstGeom>
          <a:noFill/>
        </p:spPr>
        <p:txBody>
          <a:bodyPr wrap="square" rtlCol="0">
            <a:spAutoFit/>
          </a:bodyPr>
          <a:lstStyle/>
          <a:p>
            <a:r>
              <a:rPr lang="en-US" dirty="0" smtClean="0"/>
              <a:t>This is a </a:t>
            </a:r>
            <a:r>
              <a:rPr lang="en-US" dirty="0" smtClean="0">
                <a:solidFill>
                  <a:srgbClr val="FF0000"/>
                </a:solidFill>
              </a:rPr>
              <a:t>prodigious</a:t>
            </a:r>
            <a:r>
              <a:rPr lang="en-US" dirty="0" smtClean="0"/>
              <a:t> church in Charleston.</a:t>
            </a:r>
            <a:endParaRPr lang="en-US" dirty="0"/>
          </a:p>
        </p:txBody>
      </p:sp>
    </p:spTree>
  </p:cSld>
  <p:clrMapOvr>
    <a:masterClrMapping/>
  </p:clrMapOvr>
  <p:transition spd="med" advTm="4827">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840"/>
                            </p:stCondLst>
                            <p:childTnLst>
                              <p:par>
                                <p:cTn id="11" presetID="1" presetClass="mediacall" presetSubtype="0" fill="hold" nodeType="afterEffect">
                                  <p:stCondLst>
                                    <p:cond delay="0"/>
                                  </p:stCondLst>
                                  <p:childTnLst>
                                    <p:cmd type="call" cmd="playFrom(0.0)">
                                      <p:cBhvr>
                                        <p:cTn id="12" dur="19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latin typeface="Harrington" pitchFamily="82" charset="0"/>
              </a:rPr>
              <a:t>	</a:t>
            </a:r>
            <a:r>
              <a:rPr lang="en-US" sz="4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rPr>
              <a:t>Acute means sharp.</a:t>
            </a:r>
            <a:endParaRPr lang="en-US" sz="4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Harrington" pitchFamily="82" charset="0"/>
            </a:endParaRPr>
          </a:p>
        </p:txBody>
      </p:sp>
      <p:pic>
        <p:nvPicPr>
          <p:cNvPr id="4" name="7468_S28_tdm.wav">
            <a:hlinkClick r:id="" action="ppaction://media"/>
          </p:cNvPr>
          <p:cNvPicPr>
            <a:picLocks noRot="1" noChangeAspect="1"/>
          </p:cNvPicPr>
          <p:nvPr>
            <a:wavAudioFile r:embed="rId1" name="7468_S28_tdm.wav"/>
          </p:nvPr>
        </p:nvPicPr>
        <p:blipFill>
          <a:blip r:embed="rId3" cstate="print"/>
          <a:stretch>
            <a:fillRect/>
          </a:stretch>
        </p:blipFill>
        <p:spPr>
          <a:xfrm>
            <a:off x="7620000" y="609600"/>
            <a:ext cx="304800" cy="304800"/>
          </a:xfrm>
          <a:prstGeom prst="rect">
            <a:avLst/>
          </a:prstGeom>
        </p:spPr>
      </p:pic>
      <p:pic>
        <p:nvPicPr>
          <p:cNvPr id="5" name="Picture 4" descr="acute.JPG"/>
          <p:cNvPicPr>
            <a:picLocks noChangeAspect="1"/>
          </p:cNvPicPr>
          <p:nvPr/>
        </p:nvPicPr>
        <p:blipFill>
          <a:blip r:embed="rId4" cstate="print"/>
          <a:stretch>
            <a:fillRect/>
          </a:stretch>
        </p:blipFill>
        <p:spPr>
          <a:xfrm>
            <a:off x="3048000" y="2286000"/>
            <a:ext cx="5718048" cy="4288536"/>
          </a:xfrm>
          <a:prstGeom prst="rect">
            <a:avLst/>
          </a:prstGeom>
        </p:spPr>
      </p:pic>
      <p:sp>
        <p:nvSpPr>
          <p:cNvPr id="6" name="TextBox 5"/>
          <p:cNvSpPr txBox="1"/>
          <p:nvPr/>
        </p:nvSpPr>
        <p:spPr>
          <a:xfrm>
            <a:off x="304800" y="3505200"/>
            <a:ext cx="1752600" cy="923330"/>
          </a:xfrm>
          <a:prstGeom prst="rect">
            <a:avLst/>
          </a:prstGeom>
          <a:noFill/>
        </p:spPr>
        <p:txBody>
          <a:bodyPr wrap="square" rtlCol="0">
            <a:spAutoFit/>
          </a:bodyPr>
          <a:lstStyle/>
          <a:p>
            <a:r>
              <a:rPr lang="en-US" dirty="0" smtClean="0"/>
              <a:t>Both of these knives are very </a:t>
            </a:r>
            <a:r>
              <a:rPr lang="en-US" dirty="0" smtClean="0">
                <a:solidFill>
                  <a:srgbClr val="FF0000"/>
                </a:solidFill>
              </a:rPr>
              <a:t>acute</a:t>
            </a:r>
            <a:r>
              <a:rPr lang="en-US" dirty="0" smtClean="0"/>
              <a:t>.</a:t>
            </a:r>
            <a:endParaRPr lang="en-US" dirty="0"/>
          </a:p>
        </p:txBody>
      </p:sp>
    </p:spTree>
  </p:cSld>
  <p:clrMapOvr>
    <a:masterClrMapping/>
  </p:clrMapOvr>
  <p:transition spd="med" advTm="4226">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680"/>
                            </p:stCondLst>
                            <p:childTnLst>
                              <p:par>
                                <p:cTn id="11" presetID="1" presetClass="mediacall" presetSubtype="0" fill="hold" nodeType="afterEffect">
                                  <p:stCondLst>
                                    <p:cond delay="0"/>
                                  </p:stCondLst>
                                  <p:childTnLst>
                                    <p:cmd type="call" cmd="playFrom(0.0)">
                                      <p:cBhvr>
                                        <p:cTn id="12" dur="20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66800" y="228600"/>
            <a:ext cx="6781800" cy="523220"/>
          </a:xfrm>
          <a:prstGeom prst="rect">
            <a:avLst/>
          </a:prstGeom>
          <a:noFill/>
        </p:spPr>
        <p:txBody>
          <a:bodyPr wrap="square" rtlCol="0">
            <a:spAutoFit/>
          </a:bodyPr>
          <a:lstStyle/>
          <a:p>
            <a:pPr algn="ctr"/>
            <a:r>
              <a:rPr lang="en-US" sz="2800" b="1" dirty="0" smtClean="0">
                <a:solidFill>
                  <a:srgbClr val="FF0000"/>
                </a:solidFill>
                <a:latin typeface="Harrington" pitchFamily="82" charset="0"/>
              </a:rPr>
              <a:t>Lurid Bunnies Attack Activities</a:t>
            </a:r>
            <a:endParaRPr lang="en-US" sz="2800" b="1" dirty="0">
              <a:solidFill>
                <a:srgbClr val="FF0000"/>
              </a:solidFill>
              <a:latin typeface="Harrington" pitchFamily="82" charset="0"/>
            </a:endParaRPr>
          </a:p>
        </p:txBody>
      </p:sp>
      <p:sp>
        <p:nvSpPr>
          <p:cNvPr id="6" name="TextBox 5"/>
          <p:cNvSpPr txBox="1"/>
          <p:nvPr/>
        </p:nvSpPr>
        <p:spPr>
          <a:xfrm>
            <a:off x="533400" y="685800"/>
            <a:ext cx="7924800" cy="3323987"/>
          </a:xfrm>
          <a:prstGeom prst="rect">
            <a:avLst/>
          </a:prstGeom>
          <a:noFill/>
        </p:spPr>
        <p:txBody>
          <a:bodyPr wrap="square" rtlCol="0">
            <a:spAutoFit/>
          </a:bodyPr>
          <a:lstStyle/>
          <a:p>
            <a:endParaRPr lang="en-US" b="1" dirty="0" smtClean="0">
              <a:latin typeface="Harrington" pitchFamily="82" charset="0"/>
            </a:endParaRPr>
          </a:p>
          <a:p>
            <a:r>
              <a:rPr lang="en-US" sz="2400" b="1" dirty="0" smtClean="0">
                <a:latin typeface="Harrington" pitchFamily="82" charset="0"/>
              </a:rPr>
              <a:t>Activity 1:  Write an alternate ending to the story.</a:t>
            </a:r>
            <a:endParaRPr lang="en-US" sz="2400" b="1" dirty="0">
              <a:solidFill>
                <a:srgbClr val="FF0000"/>
              </a:solidFill>
              <a:latin typeface="Harrington" pitchFamily="82" charset="0"/>
            </a:endParaRPr>
          </a:p>
          <a:p>
            <a:r>
              <a:rPr lang="en-US" sz="2400" b="1" dirty="0" smtClean="0">
                <a:solidFill>
                  <a:srgbClr val="FF0000"/>
                </a:solidFill>
                <a:latin typeface="Harrington" pitchFamily="82" charset="0"/>
              </a:rPr>
              <a:t>Activity 2:  Choose five of the Latin-based words and write them in complete sentences.</a:t>
            </a:r>
            <a:endParaRPr lang="en-US" sz="2400" b="1" dirty="0">
              <a:solidFill>
                <a:srgbClr val="FF0000"/>
              </a:solidFill>
              <a:latin typeface="Harrington" pitchFamily="82" charset="0"/>
            </a:endParaRPr>
          </a:p>
          <a:p>
            <a:r>
              <a:rPr lang="en-US" sz="2400" b="1" dirty="0" smtClean="0">
                <a:latin typeface="Harrington" pitchFamily="82" charset="0"/>
              </a:rPr>
              <a:t>Activity 3:   Choose five of the Latin-based words and draw different illustrations that would show their meaning.</a:t>
            </a:r>
          </a:p>
          <a:p>
            <a:r>
              <a:rPr lang="en-US" sz="2400" b="1" dirty="0" smtClean="0">
                <a:solidFill>
                  <a:srgbClr val="FF0000"/>
                </a:solidFill>
                <a:latin typeface="Harrington" pitchFamily="82" charset="0"/>
              </a:rPr>
              <a:t>Activity 4:  Choose five of the Latin-based words and write synonyms to demonstrate you understand the meaning of these words.</a:t>
            </a:r>
            <a:endParaRPr lang="en-US" sz="2400" b="1" dirty="0">
              <a:solidFill>
                <a:srgbClr val="FF0000"/>
              </a:solidFill>
              <a:latin typeface="Harrington" pitchFamily="82" charset="0"/>
            </a:endParaRPr>
          </a:p>
        </p:txBody>
      </p:sp>
      <p:sp>
        <p:nvSpPr>
          <p:cNvPr id="10" name="Right Arrow 9"/>
          <p:cNvSpPr/>
          <p:nvPr/>
        </p:nvSpPr>
        <p:spPr>
          <a:xfrm>
            <a:off x="5867400" y="4495800"/>
            <a:ext cx="978408" cy="484632"/>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286000" y="4343400"/>
            <a:ext cx="3429000" cy="707886"/>
          </a:xfrm>
          <a:prstGeom prst="rect">
            <a:avLst/>
          </a:prstGeom>
          <a:noFill/>
        </p:spPr>
        <p:txBody>
          <a:bodyPr wrap="square" rtlCol="0">
            <a:spAutoFit/>
          </a:bodyPr>
          <a:lstStyle/>
          <a:p>
            <a:pPr algn="r"/>
            <a:r>
              <a:rPr lang="en-US" sz="2000" b="1" dirty="0" smtClean="0">
                <a:solidFill>
                  <a:schemeClr val="accent4">
                    <a:lumMod val="75000"/>
                  </a:schemeClr>
                </a:solidFill>
                <a:latin typeface="Harrington" pitchFamily="82" charset="0"/>
              </a:rPr>
              <a:t>Click on these bunnies for the manual advance </a:t>
            </a:r>
            <a:r>
              <a:rPr lang="en-US" sz="2000" b="1" dirty="0" smtClean="0">
                <a:solidFill>
                  <a:schemeClr val="accent4">
                    <a:lumMod val="75000"/>
                  </a:schemeClr>
                </a:solidFill>
                <a:latin typeface="Harrington" pitchFamily="82" charset="0"/>
              </a:rPr>
              <a:t>version.</a:t>
            </a:r>
            <a:endParaRPr lang="en-US" sz="2000" b="1" dirty="0">
              <a:solidFill>
                <a:schemeClr val="accent4">
                  <a:lumMod val="75000"/>
                </a:schemeClr>
              </a:solidFill>
              <a:latin typeface="Harrington" pitchFamily="82" charset="0"/>
            </a:endParaRPr>
          </a:p>
        </p:txBody>
      </p:sp>
      <p:sp>
        <p:nvSpPr>
          <p:cNvPr id="39" name="TextBox 38"/>
          <p:cNvSpPr txBox="1"/>
          <p:nvPr/>
        </p:nvSpPr>
        <p:spPr>
          <a:xfrm>
            <a:off x="3505200" y="5867400"/>
            <a:ext cx="2438400" cy="707886"/>
          </a:xfrm>
          <a:prstGeom prst="rect">
            <a:avLst/>
          </a:prstGeom>
          <a:noFill/>
        </p:spPr>
        <p:txBody>
          <a:bodyPr wrap="square" rtlCol="0">
            <a:spAutoFit/>
          </a:bodyPr>
          <a:lstStyle/>
          <a:p>
            <a:r>
              <a:rPr lang="en-US" sz="2000" b="1" dirty="0" smtClean="0">
                <a:latin typeface="Harrington" pitchFamily="82" charset="0"/>
              </a:rPr>
              <a:t>Click on the cookie to exit.</a:t>
            </a:r>
            <a:endParaRPr lang="en-US" sz="2000" b="1" dirty="0">
              <a:latin typeface="Harrington" pitchFamily="82" charset="0"/>
            </a:endParaRPr>
          </a:p>
        </p:txBody>
      </p:sp>
      <p:sp>
        <p:nvSpPr>
          <p:cNvPr id="43" name="Left Arrow 42"/>
          <p:cNvSpPr/>
          <p:nvPr/>
        </p:nvSpPr>
        <p:spPr>
          <a:xfrm>
            <a:off x="1828800" y="5943600"/>
            <a:ext cx="1676400" cy="533400"/>
          </a:xfrm>
          <a:prstGeom prst="leftArrow">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pic>
        <p:nvPicPr>
          <p:cNvPr id="14" name="Picture 13" descr="cookie 001.jpg">
            <a:hlinkClick r:id="rId2" action="ppaction://hlinkpres?slideindex=1&amp;slidetitle="/>
          </p:cNvPr>
          <p:cNvPicPr>
            <a:picLocks noChangeAspect="1"/>
          </p:cNvPicPr>
          <p:nvPr/>
        </p:nvPicPr>
        <p:blipFill>
          <a:blip r:embed="rId3" cstate="print"/>
          <a:stretch>
            <a:fillRect/>
          </a:stretch>
        </p:blipFill>
        <p:spPr>
          <a:xfrm>
            <a:off x="7162800" y="4191000"/>
            <a:ext cx="1125905" cy="1078992"/>
          </a:xfrm>
          <a:prstGeom prst="rect">
            <a:avLst/>
          </a:prstGeom>
          <a:noFill/>
          <a:ln>
            <a:noFill/>
          </a:ln>
        </p:spPr>
      </p:pic>
      <p:pic>
        <p:nvPicPr>
          <p:cNvPr id="15" name="Picture 14" descr="cookie.jpg">
            <a:hlinkClick r:id="rId4" action="ppaction://hlinksldjump"/>
          </p:cNvPr>
          <p:cNvPicPr>
            <a:picLocks noChangeAspect="1"/>
          </p:cNvPicPr>
          <p:nvPr/>
        </p:nvPicPr>
        <p:blipFill>
          <a:blip r:embed="rId5" cstate="print"/>
          <a:stretch>
            <a:fillRect/>
          </a:stretch>
        </p:blipFill>
        <p:spPr>
          <a:xfrm>
            <a:off x="762000" y="5562600"/>
            <a:ext cx="914400" cy="1066800"/>
          </a:xfrm>
          <a:prstGeom prst="rect">
            <a:avLst/>
          </a:prstGeom>
          <a:ln>
            <a:noFill/>
          </a:ln>
          <a:effectLst>
            <a:glow rad="228600">
              <a:schemeClr val="accent6">
                <a:satMod val="175000"/>
                <a:alpha val="40000"/>
              </a:schemeClr>
            </a:glow>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Tree>
  </p:cSld>
  <p:clrMapOvr>
    <a:masterClrMapping/>
  </p:clrMapOvr>
  <p:transition spd="med" advClick="0" advTm="9674">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4419600" cy="5791200"/>
          </a:xfrm>
        </p:spPr>
        <p:txBody>
          <a:bodyPr>
            <a:normAutofit/>
          </a:bodyPr>
          <a:lstStyle/>
          <a:p>
            <a:pPr algn="l"/>
            <a:r>
              <a:rPr lang="en-US" sz="4000" dirty="0" smtClean="0">
                <a:latin typeface="Harrington" pitchFamily="82" charset="0"/>
              </a:rPr>
              <a:t>This was a secret that could change the course of mankind.  </a:t>
            </a:r>
            <a:endParaRPr lang="en-US" sz="4000" dirty="0">
              <a:latin typeface="Harrington" pitchFamily="82" charset="0"/>
            </a:endParaRPr>
          </a:p>
        </p:txBody>
      </p:sp>
      <p:pic>
        <p:nvPicPr>
          <p:cNvPr id="3" name="7468_S3_tdm.wav">
            <a:hlinkClick r:id="" action="ppaction://media"/>
          </p:cNvPr>
          <p:cNvPicPr>
            <a:picLocks noRot="1" noChangeAspect="1"/>
          </p:cNvPicPr>
          <p:nvPr>
            <a:wavAudioFile r:embed="rId1" name="7468_S3_tdm.wav"/>
          </p:nvPr>
        </p:nvPicPr>
        <p:blipFill>
          <a:blip r:embed="rId3" cstate="print"/>
          <a:stretch>
            <a:fillRect/>
          </a:stretch>
        </p:blipFill>
        <p:spPr>
          <a:xfrm>
            <a:off x="8305800" y="533400"/>
            <a:ext cx="304800" cy="304800"/>
          </a:xfrm>
          <a:prstGeom prst="rect">
            <a:avLst/>
          </a:prstGeom>
        </p:spPr>
      </p:pic>
      <p:pic>
        <p:nvPicPr>
          <p:cNvPr id="4" name="Picture 3" descr="luridbunnies4 006.jpg"/>
          <p:cNvPicPr>
            <a:picLocks noChangeAspect="1"/>
          </p:cNvPicPr>
          <p:nvPr/>
        </p:nvPicPr>
        <p:blipFill>
          <a:blip r:embed="rId4" cstate="print"/>
          <a:stretch>
            <a:fillRect/>
          </a:stretch>
        </p:blipFill>
        <p:spPr>
          <a:xfrm rot="6037056">
            <a:off x="4637786" y="2272859"/>
            <a:ext cx="4172712" cy="3752088"/>
          </a:xfrm>
          <a:prstGeom prst="rect">
            <a:avLst/>
          </a:prstGeom>
        </p:spPr>
      </p:pic>
    </p:spTree>
  </p:cSld>
  <p:clrMapOvr>
    <a:masterClrMapping/>
  </p:clrMapOvr>
  <p:transition spd="med" advTm="5298">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23" fill="hold"/>
                                        <p:tgtEl>
                                          <p:spTgt spid="3"/>
                                        </p:tgtEl>
                                      </p:cBhvr>
                                    </p:cmd>
                                  </p:childTnLst>
                                </p:cTn>
                              </p:par>
                              <p:par>
                                <p:cTn id="7" presetID="8" presetClass="emph" presetSubtype="0" fill="hold" nodeType="withEffect">
                                  <p:stCondLst>
                                    <p:cond delay="0"/>
                                  </p:stCondLst>
                                  <p:childTnLst>
                                    <p:animRot by="21600000">
                                      <p:cBhvr>
                                        <p:cTn id="8"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9"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latin typeface="Harrington" pitchFamily="82" charset="0"/>
              </a:rPr>
              <a:t>Lurid Bunnies Attack</a:t>
            </a:r>
            <a:br>
              <a:rPr lang="en-US" dirty="0" smtClean="0">
                <a:solidFill>
                  <a:srgbClr val="FF0000"/>
                </a:solidFill>
                <a:latin typeface="Harrington" pitchFamily="82" charset="0"/>
              </a:rPr>
            </a:br>
            <a:r>
              <a:rPr lang="en-US" dirty="0" smtClean="0">
                <a:solidFill>
                  <a:srgbClr val="FF0000"/>
                </a:solidFill>
                <a:latin typeface="Harrington" pitchFamily="82" charset="0"/>
              </a:rPr>
              <a:t>Credit</a:t>
            </a:r>
            <a:endParaRPr lang="en-US" dirty="0"/>
          </a:p>
        </p:txBody>
      </p:sp>
      <p:sp>
        <p:nvSpPr>
          <p:cNvPr id="3" name="Content Placeholder 2"/>
          <p:cNvSpPr>
            <a:spLocks noGrp="1"/>
          </p:cNvSpPr>
          <p:nvPr>
            <p:ph idx="1"/>
          </p:nvPr>
        </p:nvSpPr>
        <p:spPr/>
        <p:txBody>
          <a:bodyPr/>
          <a:lstStyle/>
          <a:p>
            <a:r>
              <a:rPr lang="en-US" dirty="0" smtClean="0">
                <a:latin typeface="Harrington" pitchFamily="82" charset="0"/>
              </a:rPr>
              <a:t>The story was written by Mrs. McGraw’s fifth grade students.</a:t>
            </a:r>
          </a:p>
          <a:p>
            <a:r>
              <a:rPr lang="en-US" dirty="0" smtClean="0">
                <a:latin typeface="Harrington" pitchFamily="82" charset="0"/>
              </a:rPr>
              <a:t>The illustrations © Ian McGraw.</a:t>
            </a:r>
          </a:p>
          <a:p>
            <a:r>
              <a:rPr lang="en-US" dirty="0" smtClean="0">
                <a:latin typeface="Harrington" pitchFamily="82" charset="0"/>
              </a:rPr>
              <a:t>The photographs © Teri McGraw.</a:t>
            </a:r>
          </a:p>
          <a:p>
            <a:r>
              <a:rPr lang="en-US" dirty="0" smtClean="0">
                <a:latin typeface="Harrington" pitchFamily="82" charset="0"/>
              </a:rPr>
              <a:t>Narration by Teri </a:t>
            </a:r>
            <a:r>
              <a:rPr lang="en-US" dirty="0" smtClean="0">
                <a:latin typeface="Harrington" pitchFamily="82" charset="0"/>
              </a:rPr>
              <a:t>McGraw</a:t>
            </a:r>
          </a:p>
          <a:p>
            <a:r>
              <a:rPr lang="en-US" dirty="0" smtClean="0">
                <a:latin typeface="Harrington" pitchFamily="82" charset="0"/>
              </a:rPr>
              <a:t>Carrot and bunny image from Microsoft Clip </a:t>
            </a:r>
            <a:r>
              <a:rPr lang="en-US" dirty="0" smtClean="0">
                <a:latin typeface="Harrington" pitchFamily="82" charset="0"/>
              </a:rPr>
              <a:t>Art</a:t>
            </a:r>
            <a:endParaRPr lang="en-US" dirty="0">
              <a:latin typeface="Harrington" pitchFamily="82" charset="0"/>
            </a:endParaRPr>
          </a:p>
        </p:txBody>
      </p:sp>
    </p:spTree>
  </p:cSld>
  <p:clrMapOvr>
    <a:masterClrMapping/>
  </p:clrMapOvr>
  <p:transition spd="med" advTm="9284">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4572000" cy="5821363"/>
          </a:xfrm>
        </p:spPr>
        <p:txBody>
          <a:bodyPr>
            <a:normAutofit fontScale="85000" lnSpcReduction="10000"/>
          </a:bodyPr>
          <a:lstStyle/>
          <a:p>
            <a:pPr>
              <a:buNone/>
            </a:pPr>
            <a:r>
              <a:rPr lang="en-US" dirty="0" smtClean="0">
                <a:latin typeface="Harrington" pitchFamily="82" charset="0"/>
              </a:rPr>
              <a:t>	</a:t>
            </a:r>
            <a:r>
              <a:rPr lang="en-US" sz="4000" dirty="0" smtClean="0">
                <a:latin typeface="Harrington" pitchFamily="82" charset="0"/>
              </a:rPr>
              <a:t>The unbelievable secret was that there were lurid purple Easter bunnies who furtively went around town stealing people’s cookies.  Was this an innocent crime, or was there something more sinister lurking in their town?</a:t>
            </a:r>
            <a:endParaRPr lang="en-US" sz="4000" dirty="0">
              <a:latin typeface="Harrington" pitchFamily="82" charset="0"/>
            </a:endParaRPr>
          </a:p>
        </p:txBody>
      </p:sp>
      <p:pic>
        <p:nvPicPr>
          <p:cNvPr id="4" name="7468_S4_tdm.wav">
            <a:hlinkClick r:id="" action="ppaction://media"/>
          </p:cNvPr>
          <p:cNvPicPr>
            <a:picLocks noRot="1" noChangeAspect="1"/>
          </p:cNvPicPr>
          <p:nvPr>
            <a:audioFile r:link="rId1"/>
          </p:nvPr>
        </p:nvPicPr>
        <p:blipFill>
          <a:blip r:embed="rId3" cstate="print"/>
          <a:stretch>
            <a:fillRect/>
          </a:stretch>
        </p:blipFill>
        <p:spPr>
          <a:xfrm>
            <a:off x="8077200" y="533400"/>
            <a:ext cx="304800" cy="304800"/>
          </a:xfrm>
          <a:prstGeom prst="rect">
            <a:avLst/>
          </a:prstGeom>
        </p:spPr>
      </p:pic>
      <p:pic>
        <p:nvPicPr>
          <p:cNvPr id="5" name="Picture 4" descr="luridbunnies 001.jpg"/>
          <p:cNvPicPr>
            <a:picLocks noChangeAspect="1"/>
          </p:cNvPicPr>
          <p:nvPr/>
        </p:nvPicPr>
        <p:blipFill>
          <a:blip r:embed="rId4" cstate="print"/>
          <a:stretch>
            <a:fillRect/>
          </a:stretch>
        </p:blipFill>
        <p:spPr>
          <a:xfrm>
            <a:off x="5105400" y="2209800"/>
            <a:ext cx="3960458" cy="3640836"/>
          </a:xfrm>
          <a:prstGeom prst="rect">
            <a:avLst/>
          </a:prstGeom>
          <a:effectLst>
            <a:softEdge rad="63500"/>
          </a:effectLst>
        </p:spPr>
      </p:pic>
    </p:spTree>
  </p:cSld>
  <p:clrMapOvr>
    <a:masterClrMapping/>
  </p:clrMapOvr>
  <p:transition spd="med" advTm="1449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56" fill="hold"/>
                                        <p:tgtEl>
                                          <p:spTgt spid="4"/>
                                        </p:tgtEl>
                                      </p:cBhvr>
                                    </p:cmd>
                                  </p:childTnLst>
                                </p:cTn>
                              </p:par>
                              <p:par>
                                <p:cTn id="7" presetID="2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edge">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0"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	</a:t>
            </a:r>
            <a:r>
              <a:rPr lang="en-US" sz="4000" dirty="0" smtClean="0">
                <a:latin typeface="Harrington" pitchFamily="82" charset="0"/>
              </a:rPr>
              <a:t>Everyone in town had apprehension and would become tremulous when they heard of these odious, cookie-stealing rabbits.</a:t>
            </a:r>
            <a:endParaRPr lang="en-US" sz="4000" dirty="0">
              <a:latin typeface="Harrington" pitchFamily="82" charset="0"/>
            </a:endParaRPr>
          </a:p>
        </p:txBody>
      </p:sp>
      <p:pic>
        <p:nvPicPr>
          <p:cNvPr id="4" name="7468_S5_tdm.wav">
            <a:hlinkClick r:id="" action="ppaction://media"/>
          </p:cNvPr>
          <p:cNvPicPr>
            <a:picLocks noRot="1" noChangeAspect="1"/>
          </p:cNvPicPr>
          <p:nvPr>
            <a:wavAudioFile r:embed="rId1" name="7468_S5_tdm.wav"/>
          </p:nvPr>
        </p:nvPicPr>
        <p:blipFill>
          <a:blip r:embed="rId3" cstate="print"/>
          <a:stretch>
            <a:fillRect/>
          </a:stretch>
        </p:blipFill>
        <p:spPr>
          <a:xfrm>
            <a:off x="8077200" y="609600"/>
            <a:ext cx="304800" cy="304800"/>
          </a:xfrm>
          <a:prstGeom prst="rect">
            <a:avLst/>
          </a:prstGeom>
        </p:spPr>
      </p:pic>
      <p:pic>
        <p:nvPicPr>
          <p:cNvPr id="5" name="Picture 4" descr="cookie.jpg"/>
          <p:cNvPicPr>
            <a:picLocks noChangeAspect="1"/>
          </p:cNvPicPr>
          <p:nvPr/>
        </p:nvPicPr>
        <p:blipFill>
          <a:blip r:embed="rId4" cstate="print"/>
          <a:stretch>
            <a:fillRect/>
          </a:stretch>
        </p:blipFill>
        <p:spPr>
          <a:xfrm>
            <a:off x="7010400" y="4419600"/>
            <a:ext cx="1536192" cy="1792224"/>
          </a:xfrm>
          <a:prstGeom prst="rect">
            <a:avLst/>
          </a:prstGeom>
          <a:ln>
            <a:noFill/>
          </a:ln>
          <a:effectLst>
            <a:glow rad="228600">
              <a:schemeClr val="accent6">
                <a:satMod val="175000"/>
                <a:alpha val="40000"/>
              </a:schemeClr>
            </a:glow>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pic>
        <p:nvPicPr>
          <p:cNvPr id="6" name="Picture 5" descr="cookie.jpg"/>
          <p:cNvPicPr>
            <a:picLocks noChangeAspect="1"/>
          </p:cNvPicPr>
          <p:nvPr/>
        </p:nvPicPr>
        <p:blipFill>
          <a:blip r:embed="rId4" cstate="print"/>
          <a:stretch>
            <a:fillRect/>
          </a:stretch>
        </p:blipFill>
        <p:spPr>
          <a:xfrm>
            <a:off x="3581400" y="4800600"/>
            <a:ext cx="1536192" cy="1792224"/>
          </a:xfrm>
          <a:prstGeom prst="rect">
            <a:avLst/>
          </a:prstGeom>
          <a:ln>
            <a:noFill/>
          </a:ln>
          <a:effectLst>
            <a:glow rad="228600">
              <a:schemeClr val="accent6">
                <a:satMod val="175000"/>
                <a:alpha val="40000"/>
              </a:schemeClr>
            </a:glow>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pic>
        <p:nvPicPr>
          <p:cNvPr id="7" name="Picture 6" descr="cookie.jpg"/>
          <p:cNvPicPr>
            <a:picLocks noChangeAspect="1"/>
          </p:cNvPicPr>
          <p:nvPr/>
        </p:nvPicPr>
        <p:blipFill>
          <a:blip r:embed="rId4" cstate="print"/>
          <a:stretch>
            <a:fillRect/>
          </a:stretch>
        </p:blipFill>
        <p:spPr>
          <a:xfrm>
            <a:off x="4800600" y="4648200"/>
            <a:ext cx="1536192" cy="1792224"/>
          </a:xfrm>
          <a:prstGeom prst="rect">
            <a:avLst/>
          </a:prstGeom>
          <a:ln>
            <a:noFill/>
          </a:ln>
          <a:effectLst>
            <a:glow rad="228600">
              <a:schemeClr val="accent6">
                <a:satMod val="175000"/>
                <a:alpha val="40000"/>
              </a:schemeClr>
            </a:glow>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pic>
        <p:nvPicPr>
          <p:cNvPr id="8" name="Picture 7" descr="cookie.jpg"/>
          <p:cNvPicPr>
            <a:picLocks noChangeAspect="1"/>
          </p:cNvPicPr>
          <p:nvPr/>
        </p:nvPicPr>
        <p:blipFill>
          <a:blip r:embed="rId4" cstate="print"/>
          <a:stretch>
            <a:fillRect/>
          </a:stretch>
        </p:blipFill>
        <p:spPr>
          <a:xfrm>
            <a:off x="5867400" y="4343400"/>
            <a:ext cx="1536192" cy="1792224"/>
          </a:xfrm>
          <a:prstGeom prst="rect">
            <a:avLst/>
          </a:prstGeom>
          <a:ln>
            <a:noFill/>
          </a:ln>
          <a:effectLst>
            <a:glow rad="228600">
              <a:schemeClr val="accent6">
                <a:satMod val="175000"/>
                <a:alpha val="40000"/>
              </a:schemeClr>
            </a:glow>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Tree>
  </p:cSld>
  <p:clrMapOvr>
    <a:masterClrMapping/>
  </p:clrMapOvr>
  <p:transition spd="med" advTm="9374">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34" fill="hold"/>
                                        <p:tgtEl>
                                          <p:spTgt spid="4"/>
                                        </p:tgtEl>
                                      </p:cBhvr>
                                    </p:cmd>
                                  </p:childTnLst>
                                </p:cTn>
                              </p:par>
                            </p:childTnLst>
                          </p:cTn>
                        </p:par>
                        <p:par>
                          <p:cTn id="7" fill="hold">
                            <p:stCondLst>
                              <p:cond delay="6734"/>
                            </p:stCondLst>
                            <p:childTnLst>
                              <p:par>
                                <p:cTn id="8" presetID="9" presetClass="exit" presetSubtype="0" fill="hold" nodeType="afterEffect">
                                  <p:stCondLst>
                                    <p:cond delay="0"/>
                                  </p:stCondLst>
                                  <p:childTnLst>
                                    <p:animEffect transition="out" filter="dissolv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par>
                          <p:cTn id="11" fill="hold">
                            <p:stCondLst>
                              <p:cond delay="7234"/>
                            </p:stCondLst>
                            <p:childTnLst>
                              <p:par>
                                <p:cTn id="12" presetID="9" presetClass="exit" presetSubtype="0" fill="hold" nodeType="afterEffect">
                                  <p:stCondLst>
                                    <p:cond delay="0"/>
                                  </p:stCondLst>
                                  <p:childTnLst>
                                    <p:animEffect transition="out" filter="dissolv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par>
                          <p:cTn id="15" fill="hold">
                            <p:stCondLst>
                              <p:cond delay="7734"/>
                            </p:stCondLst>
                            <p:childTnLst>
                              <p:par>
                                <p:cTn id="16" presetID="9" presetClass="exit" presetSubtype="0" fill="hold" nodeType="afterEffect">
                                  <p:stCondLst>
                                    <p:cond delay="0"/>
                                  </p:stCondLst>
                                  <p:childTnLst>
                                    <p:animEffect transition="out" filter="dissolv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par>
                          <p:cTn id="19" fill="hold">
                            <p:stCondLst>
                              <p:cond delay="8234"/>
                            </p:stCondLst>
                            <p:childTnLst>
                              <p:par>
                                <p:cTn id="20" presetID="9" presetClass="exit" presetSubtype="0" fill="hold" nodeType="afterEffect">
                                  <p:stCondLst>
                                    <p:cond delay="0"/>
                                  </p:stCondLst>
                                  <p:childTnLst>
                                    <p:animEffect transition="out" filter="dissolv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4800600" cy="5638800"/>
          </a:xfrm>
        </p:spPr>
        <p:txBody>
          <a:bodyPr>
            <a:normAutofit fontScale="92500" lnSpcReduction="10000"/>
          </a:bodyPr>
          <a:lstStyle/>
          <a:p>
            <a:pPr>
              <a:buNone/>
            </a:pPr>
            <a:r>
              <a:rPr lang="en-US" dirty="0" smtClean="0"/>
              <a:t>	</a:t>
            </a:r>
            <a:r>
              <a:rPr lang="en-US" sz="4000" dirty="0" smtClean="0">
                <a:latin typeface="Harrington" pitchFamily="82" charset="0"/>
              </a:rPr>
              <a:t>At first the rabbits seemed amiable.  After all, they were just stealing cookies.  Soon the people were no longer perplexed as they discovered the hare’s true intentions.  </a:t>
            </a:r>
            <a:endParaRPr lang="en-US" sz="4000" dirty="0">
              <a:latin typeface="Harrington" pitchFamily="82" charset="0"/>
            </a:endParaRPr>
          </a:p>
        </p:txBody>
      </p:sp>
      <p:pic>
        <p:nvPicPr>
          <p:cNvPr id="4" name="7468_S6_tdm.wav">
            <a:hlinkClick r:id="" action="ppaction://media"/>
          </p:cNvPr>
          <p:cNvPicPr>
            <a:picLocks noRot="1" noChangeAspect="1"/>
          </p:cNvPicPr>
          <p:nvPr>
            <a:audioFile r:link="rId2"/>
          </p:nvPr>
        </p:nvPicPr>
        <p:blipFill>
          <a:blip r:embed="rId4" cstate="print"/>
          <a:stretch>
            <a:fillRect/>
          </a:stretch>
        </p:blipFill>
        <p:spPr>
          <a:xfrm>
            <a:off x="8077200" y="381000"/>
            <a:ext cx="304800" cy="304800"/>
          </a:xfrm>
          <a:prstGeom prst="rect">
            <a:avLst/>
          </a:prstGeom>
        </p:spPr>
      </p:pic>
      <p:pic>
        <p:nvPicPr>
          <p:cNvPr id="5" name="Picture 4" descr="luridbunnies4 004.jpg"/>
          <p:cNvPicPr>
            <a:picLocks noChangeAspect="1"/>
          </p:cNvPicPr>
          <p:nvPr/>
        </p:nvPicPr>
        <p:blipFill>
          <a:blip r:embed="rId5" cstate="print"/>
          <a:srcRect t="30000" r="30964"/>
          <a:stretch>
            <a:fillRect/>
          </a:stretch>
        </p:blipFill>
        <p:spPr>
          <a:xfrm>
            <a:off x="5084838" y="2362200"/>
            <a:ext cx="3525762" cy="4191000"/>
          </a:xfrm>
          <a:prstGeom prst="rect">
            <a:avLst/>
          </a:prstGeom>
          <a:effectLst>
            <a:softEdge rad="63500"/>
          </a:effectLst>
        </p:spPr>
      </p:pic>
    </p:spTree>
    <p:custDataLst>
      <p:tags r:id="rId1"/>
    </p:custDataLst>
  </p:cSld>
  <p:clrMapOvr>
    <a:masterClrMapping/>
  </p:clrMapOvr>
  <p:transition spd="med" advTm="16394">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58" fill="hold"/>
                                        <p:tgtEl>
                                          <p:spTgt spid="4"/>
                                        </p:tgtEl>
                                      </p:cBhvr>
                                    </p:cmd>
                                  </p:childTnLst>
                                </p:cTn>
                              </p:par>
                              <p:par>
                                <p:cTn id="7" presetID="8" presetClass="entr" presetSubtype="16"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diamond(in)">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0"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5181600" cy="5745163"/>
          </a:xfrm>
        </p:spPr>
        <p:txBody>
          <a:bodyPr>
            <a:normAutofit fontScale="92500" lnSpcReduction="10000"/>
          </a:bodyPr>
          <a:lstStyle/>
          <a:p>
            <a:pPr>
              <a:buNone/>
            </a:pPr>
            <a:r>
              <a:rPr lang="en-US" sz="4000" dirty="0" smtClean="0"/>
              <a:t>	</a:t>
            </a:r>
            <a:r>
              <a:rPr lang="en-US" sz="4000" dirty="0" smtClean="0">
                <a:latin typeface="Harrington" pitchFamily="82" charset="0"/>
              </a:rPr>
              <a:t>They witnessed a little girl who was bitten and clamored in pain as she turned into an evil zombie and was grotesque for the rest of her life.  She began to roam the town terrifying the citizens along with the detested rabbits.</a:t>
            </a:r>
            <a:endParaRPr lang="en-US" sz="4000" dirty="0">
              <a:latin typeface="Harrington" pitchFamily="82" charset="0"/>
            </a:endParaRPr>
          </a:p>
        </p:txBody>
      </p:sp>
      <p:pic>
        <p:nvPicPr>
          <p:cNvPr id="4" name="7468_S7_tdm.wav">
            <a:hlinkClick r:id="" action="ppaction://media"/>
          </p:cNvPr>
          <p:cNvPicPr>
            <a:picLocks noRot="1" noChangeAspect="1"/>
          </p:cNvPicPr>
          <p:nvPr>
            <a:audioFile r:link="rId1"/>
          </p:nvPr>
        </p:nvPicPr>
        <p:blipFill>
          <a:blip r:embed="rId3" cstate="print"/>
          <a:stretch>
            <a:fillRect/>
          </a:stretch>
        </p:blipFill>
        <p:spPr>
          <a:xfrm>
            <a:off x="8534400" y="457200"/>
            <a:ext cx="304800" cy="304800"/>
          </a:xfrm>
          <a:prstGeom prst="rect">
            <a:avLst/>
          </a:prstGeom>
        </p:spPr>
      </p:pic>
      <p:pic>
        <p:nvPicPr>
          <p:cNvPr id="5" name="Picture 4" descr="luridbunnies4 002.jpg"/>
          <p:cNvPicPr>
            <a:picLocks noChangeAspect="1"/>
          </p:cNvPicPr>
          <p:nvPr/>
        </p:nvPicPr>
        <p:blipFill>
          <a:blip r:embed="rId4" cstate="print"/>
          <a:stretch>
            <a:fillRect/>
          </a:stretch>
        </p:blipFill>
        <p:spPr>
          <a:xfrm>
            <a:off x="5596105" y="3733800"/>
            <a:ext cx="3051070" cy="2371344"/>
          </a:xfrm>
          <a:prstGeom prst="rect">
            <a:avLst/>
          </a:prstGeom>
          <a:effectLst>
            <a:softEdge rad="63500"/>
          </a:effectLst>
        </p:spPr>
      </p:pic>
    </p:spTree>
  </p:cSld>
  <p:clrMapOvr>
    <a:masterClrMapping/>
  </p:clrMapOvr>
  <p:transition spd="med" advTm="16644">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69" fill="hold"/>
                                        <p:tgtEl>
                                          <p:spTgt spid="4"/>
                                        </p:tgtEl>
                                      </p:cBhvr>
                                    </p:cmd>
                                  </p:childTnLst>
                                </p:cTn>
                              </p:par>
                              <p:par>
                                <p:cTn id="7" presetID="8" presetClass="emph" presetSubtype="0" fill="hold" nodeType="withEffect">
                                  <p:stCondLst>
                                    <p:cond delay="0"/>
                                  </p:stCondLst>
                                  <p:childTnLst>
                                    <p:animRot by="21600000">
                                      <p:cBhvr>
                                        <p:cTn id="8"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9"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5715000" cy="4525963"/>
          </a:xfrm>
        </p:spPr>
        <p:txBody>
          <a:bodyPr>
            <a:normAutofit fontScale="92500" lnSpcReduction="20000"/>
          </a:bodyPr>
          <a:lstStyle/>
          <a:p>
            <a:pPr>
              <a:buNone/>
            </a:pPr>
            <a:r>
              <a:rPr lang="en-US" dirty="0" smtClean="0">
                <a:latin typeface="Harrington" pitchFamily="82" charset="0"/>
              </a:rPr>
              <a:t>	</a:t>
            </a:r>
            <a:r>
              <a:rPr lang="en-US" sz="4000" dirty="0" smtClean="0">
                <a:latin typeface="Harrington" pitchFamily="82" charset="0"/>
              </a:rPr>
              <a:t>The creatures would pervade the town so stealthily that no one could hear them.  As the bunnies continued to vex the town people, the people became filled with apprehension and came up with a singular plan.</a:t>
            </a:r>
            <a:endParaRPr lang="en-US" sz="4000" dirty="0">
              <a:latin typeface="Harrington" pitchFamily="82" charset="0"/>
            </a:endParaRPr>
          </a:p>
        </p:txBody>
      </p:sp>
      <p:pic>
        <p:nvPicPr>
          <p:cNvPr id="4" name="7468_S8_tdm.wav">
            <a:hlinkClick r:id="" action="ppaction://media"/>
          </p:cNvPr>
          <p:cNvPicPr>
            <a:picLocks noRot="1" noChangeAspect="1"/>
          </p:cNvPicPr>
          <p:nvPr>
            <a:audioFile r:link="rId1"/>
          </p:nvPr>
        </p:nvPicPr>
        <p:blipFill>
          <a:blip r:embed="rId3" cstate="print"/>
          <a:stretch>
            <a:fillRect/>
          </a:stretch>
        </p:blipFill>
        <p:spPr>
          <a:xfrm>
            <a:off x="7543800" y="533400"/>
            <a:ext cx="304800" cy="304800"/>
          </a:xfrm>
          <a:prstGeom prst="rect">
            <a:avLst/>
          </a:prstGeom>
        </p:spPr>
      </p:pic>
      <p:sp>
        <p:nvSpPr>
          <p:cNvPr id="5" name="Oval Callout 4"/>
          <p:cNvSpPr/>
          <p:nvPr/>
        </p:nvSpPr>
        <p:spPr>
          <a:xfrm>
            <a:off x="6172200" y="838200"/>
            <a:ext cx="2743200" cy="3048000"/>
          </a:xfrm>
          <a:prstGeom prst="wedgeEllipseCallou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400800" y="2057400"/>
            <a:ext cx="2539478" cy="923330"/>
          </a:xfrm>
          <a:prstGeom prst="rect">
            <a:avLst/>
          </a:prstGeom>
          <a:noFill/>
        </p:spPr>
        <p:txBody>
          <a:bodyPr wrap="squar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 Plan…</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med" advTm="14762">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840" fill="hold"/>
                                        <p:tgtEl>
                                          <p:spTgt spid="4"/>
                                        </p:tgtEl>
                                      </p:cBhvr>
                                    </p:cmd>
                                  </p:childTnLst>
                                </p:cTn>
                              </p:par>
                              <p:par>
                                <p:cTn id="7" presetID="20"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edge">
                                      <p:cBhvr>
                                        <p:cTn id="9" dur="2000"/>
                                        <p:tgtEl>
                                          <p:spTgt spid="5"/>
                                        </p:tgtEl>
                                      </p:cBhvr>
                                    </p:animEffect>
                                  </p:childTnLst>
                                </p:cTn>
                              </p:par>
                            </p:childTnLst>
                          </p:cTn>
                        </p:par>
                        <p:par>
                          <p:cTn id="10" fill="hold">
                            <p:stCondLst>
                              <p:cond delay="13840"/>
                            </p:stCondLst>
                            <p:childTnLst>
                              <p:par>
                                <p:cTn id="11" presetID="9" presetClass="entr" presetSubtype="0" fill="hold"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dissolv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4"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4953000" cy="4525963"/>
          </a:xfrm>
        </p:spPr>
        <p:txBody>
          <a:bodyPr>
            <a:normAutofit/>
          </a:bodyPr>
          <a:lstStyle/>
          <a:p>
            <a:pPr>
              <a:buNone/>
            </a:pPr>
            <a:r>
              <a:rPr lang="en-US" sz="4000" dirty="0" smtClean="0"/>
              <a:t>	</a:t>
            </a:r>
            <a:r>
              <a:rPr lang="en-US" sz="4000" dirty="0" smtClean="0">
                <a:latin typeface="Harrington" pitchFamily="82" charset="0"/>
              </a:rPr>
              <a:t>Even though there was superfluous</a:t>
            </a:r>
            <a:r>
              <a:rPr lang="en-US" sz="4000" dirty="0" smtClean="0">
                <a:latin typeface="Harrington" pitchFamily="82" charset="0"/>
                <a:hlinkClick r:id="rId3" action="ppaction://hlinksldjump"/>
              </a:rPr>
              <a:t> </a:t>
            </a:r>
            <a:r>
              <a:rPr lang="en-US" sz="4000" dirty="0" smtClean="0">
                <a:latin typeface="Harrington" pitchFamily="82" charset="0"/>
              </a:rPr>
              <a:t>amount of bunnies, the people were confident they could stop them.</a:t>
            </a:r>
            <a:endParaRPr lang="en-US" sz="4000" dirty="0">
              <a:latin typeface="Harrington" pitchFamily="82" charset="0"/>
            </a:endParaRPr>
          </a:p>
        </p:txBody>
      </p:sp>
      <p:pic>
        <p:nvPicPr>
          <p:cNvPr id="4" name="7468_S9_tdm.wav">
            <a:hlinkClick r:id="" action="ppaction://media"/>
          </p:cNvPr>
          <p:cNvPicPr>
            <a:picLocks noRot="1" noChangeAspect="1"/>
          </p:cNvPicPr>
          <p:nvPr>
            <a:wavAudioFile r:embed="rId1" name="7468_S9_tdm.wav"/>
          </p:nvPr>
        </p:nvPicPr>
        <p:blipFill>
          <a:blip r:embed="rId4" cstate="print"/>
          <a:stretch>
            <a:fillRect/>
          </a:stretch>
        </p:blipFill>
        <p:spPr>
          <a:xfrm>
            <a:off x="8153400" y="381000"/>
            <a:ext cx="304800" cy="304800"/>
          </a:xfrm>
          <a:prstGeom prst="rect">
            <a:avLst/>
          </a:prstGeom>
        </p:spPr>
      </p:pic>
      <p:pic>
        <p:nvPicPr>
          <p:cNvPr id="5" name="Picture 4" descr="cookie 001.jpg"/>
          <p:cNvPicPr>
            <a:picLocks noChangeAspect="1"/>
          </p:cNvPicPr>
          <p:nvPr/>
        </p:nvPicPr>
        <p:blipFill>
          <a:blip r:embed="rId5" cstate="print"/>
          <a:stretch>
            <a:fillRect/>
          </a:stretch>
        </p:blipFill>
        <p:spPr>
          <a:xfrm rot="670872">
            <a:off x="5257800" y="1676400"/>
            <a:ext cx="3511296" cy="3435096"/>
          </a:xfrm>
          <a:prstGeom prst="rect">
            <a:avLst/>
          </a:prstGeom>
          <a:effectLst>
            <a:softEdge rad="317500"/>
          </a:effectLst>
        </p:spPr>
      </p:pic>
    </p:spTree>
  </p:cSld>
  <p:clrMapOvr>
    <a:masterClrMapping/>
  </p:clrMapOvr>
  <p:transition spd="med" advTm="7201">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33" fill="hold"/>
                                        <p:tgtEl>
                                          <p:spTgt spid="4"/>
                                        </p:tgtEl>
                                      </p:cBhvr>
                                    </p:cmd>
                                  </p:childTnLst>
                                </p:cTn>
                              </p:par>
                              <p:par>
                                <p:cTn id="7" presetID="9"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dissolv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0"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3"/>
</p:tagLst>
</file>

<file path=ppt/tags/tag2.xml><?xml version="1.0" encoding="utf-8"?>
<p:tagLst xmlns:a="http://schemas.openxmlformats.org/drawingml/2006/main" xmlns:r="http://schemas.openxmlformats.org/officeDocument/2006/relationships" xmlns:p="http://schemas.openxmlformats.org/presentationml/2006/main">
  <p:tag name="TIMING" val="|13.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3978</TotalTime>
  <Words>442</Words>
  <Application>Microsoft Office PowerPoint</Application>
  <PresentationFormat>On-screen Show (4:3)</PresentationFormat>
  <Paragraphs>64</Paragraphs>
  <Slides>30</Slides>
  <Notes>0</Notes>
  <HiddenSlides>0</HiddenSlides>
  <MMClips>28</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Caesar’s English Story Lurid Bunnies Attack!</vt:lpstr>
      <vt:lpstr>In the shadowy corner of Elm and First Streets, there was a profound secret that was not manifest to the people who passed by the area. </vt:lpstr>
      <vt:lpstr>This was a secret that could change the course of mankind.  </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Lurid Bunnies Attack Credit</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Teri McGraw</dc:creator>
  <cp:lastModifiedBy> </cp:lastModifiedBy>
  <cp:revision>84</cp:revision>
  <dcterms:created xsi:type="dcterms:W3CDTF">2009-09-14T12:41:13Z</dcterms:created>
  <dcterms:modified xsi:type="dcterms:W3CDTF">2009-11-02T03:30:52Z</dcterms:modified>
</cp:coreProperties>
</file>