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6" r:id="rId16"/>
    <p:sldId id="284" r:id="rId17"/>
    <p:sldId id="283" r:id="rId18"/>
    <p:sldId id="282" r:id="rId19"/>
    <p:sldId id="281" r:id="rId20"/>
    <p:sldId id="285" r:id="rId21"/>
    <p:sldId id="279" r:id="rId22"/>
    <p:sldId id="280" r:id="rId23"/>
    <p:sldId id="278" r:id="rId24"/>
    <p:sldId id="277" r:id="rId25"/>
    <p:sldId id="270" r:id="rId26"/>
    <p:sldId id="275" r:id="rId27"/>
    <p:sldId id="274" r:id="rId28"/>
    <p:sldId id="286" r:id="rId29"/>
    <p:sldId id="288" r:id="rId30"/>
    <p:sldId id="287" r:id="rId31"/>
  </p:sldIdLst>
  <p:sldSz cx="9144000" cy="6858000" type="screen4x3"/>
  <p:notesSz cx="6858000" cy="91170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5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5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5C236-4D0D-4DBE-8813-198E91BF926B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59813"/>
            <a:ext cx="2971800" cy="455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59813"/>
            <a:ext cx="2971800" cy="455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7048D-3F15-439E-8A89-A0A022A75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98EA3C-0C6E-4D01-B97F-0015E893C29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30581"/>
            <a:ext cx="5486400" cy="4102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5958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5958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CE42A-3E80-4430-85FC-D69750EAAC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7F4C7-CB89-4A92-8954-7133A7D4F538}" type="datetimeFigureOut">
              <a:rPr lang="en-US" smtClean="0"/>
              <a:pPr/>
              <a:t>11/1/2009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26B70-D7A8-4094-966D-C6C0888B0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university%20of%20west%20georgia\MEDT%207468%20Introduction_to_Multimedia\7468_P5_tdm\7468_S10_tdm.wav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slide" Target="slide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university%20of%20west%20georgia\MEDT%207468%20Introduction_to_Multimedia\7468_P5_tdm\7468_S12_tdm.wav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university%20of%20west%20georgia\MEDT%207468%20Introduction_to_Multimedia\7468_P5_tdm\7468_S13_tdm.wav" TargetMode="External"/><Relationship Id="rId4" Type="http://schemas.openxmlformats.org/officeDocument/2006/relationships/slide" Target="slide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5" Type="http://schemas.openxmlformats.org/officeDocument/2006/relationships/image" Target="../media/image27.pn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5" Type="http://schemas.openxmlformats.org/officeDocument/2006/relationships/image" Target="../media/image27.pn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5" Type="http://schemas.openxmlformats.org/officeDocument/2006/relationships/image" Target="../media/image27.pn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5" Type="http://schemas.openxmlformats.org/officeDocument/2006/relationships/image" Target="../media/image27.pn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5" Type="http://schemas.openxmlformats.org/officeDocument/2006/relationships/image" Target="../media/image27.pn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5" Type="http://schemas.openxmlformats.org/officeDocument/2006/relationships/image" Target="../media/image27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5" Type="http://schemas.openxmlformats.org/officeDocument/2006/relationships/image" Target="../media/image27.pn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5" Type="http://schemas.openxmlformats.org/officeDocument/2006/relationships/image" Target="../media/image27.pn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5" Type="http://schemas.openxmlformats.org/officeDocument/2006/relationships/image" Target="../media/image27.pn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5" Type="http://schemas.openxmlformats.org/officeDocument/2006/relationships/image" Target="../media/image27.pn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5" Type="http://schemas.openxmlformats.org/officeDocument/2006/relationships/image" Target="../media/image27.pn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5" Type="http://schemas.openxmlformats.org/officeDocument/2006/relationships/image" Target="../media/image27.png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Relationship Id="rId5" Type="http://schemas.openxmlformats.org/officeDocument/2006/relationships/image" Target="../media/image27.pn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Relationship Id="rId5" Type="http://schemas.openxmlformats.org/officeDocument/2006/relationships/image" Target="../media/image27.png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7468_P5A_tdm.pptx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university%20of%20west%20georgia\MEDT%207468%20Introduction_to_Multimedia\7468_P5_tdm\7468_S4_tdm.wav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9.png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university%20of%20west%20georgia\MEDT%207468%20Introduction_to_Multimedia\7468_P5_tdm\7468_S6_tdm.wav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university%20of%20west%20georgia\MEDT%207468%20Introduction_to_Multimedia\7468_P5_tdm\7468_S7_tdm.wav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slide" Target="slide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university%20of%20west%20georgia\MEDT%207468%20Introduction_to_Multimedia\7468_P5_tdm\7468_S8_tdm.wav" TargetMode="External"/><Relationship Id="rId5" Type="http://schemas.openxmlformats.org/officeDocument/2006/relationships/image" Target="../media/image15.png"/><Relationship Id="rId4" Type="http://schemas.openxmlformats.org/officeDocument/2006/relationships/slide" Target="slide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Harrington" pitchFamily="82" charset="0"/>
              </a:rPr>
              <a:t>Caesar’s English Story</a:t>
            </a:r>
            <a:br>
              <a:rPr lang="en-US" dirty="0" smtClean="0">
                <a:latin typeface="Harrington" pitchFamily="82" charset="0"/>
              </a:rPr>
            </a:br>
            <a:r>
              <a:rPr lang="en-US" i="1" dirty="0" smtClean="0">
                <a:latin typeface="Harrington" pitchFamily="82" charset="0"/>
              </a:rPr>
              <a:t>Lurid Bunnies Attack!</a:t>
            </a:r>
            <a:endParaRPr lang="en-US" i="1" dirty="0">
              <a:latin typeface="Harringto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Harrington" pitchFamily="82" charset="0"/>
              </a:rPr>
              <a:t>Created by Mrs. McGraw’s 5</a:t>
            </a:r>
            <a:r>
              <a:rPr lang="en-US" baseline="30000" dirty="0" smtClean="0">
                <a:latin typeface="Harrington" pitchFamily="82" charset="0"/>
              </a:rPr>
              <a:t>th</a:t>
            </a:r>
            <a:r>
              <a:rPr lang="en-US" dirty="0" smtClean="0">
                <a:latin typeface="Harrington" pitchFamily="82" charset="0"/>
              </a:rPr>
              <a:t> Grade Enrichment Students</a:t>
            </a:r>
          </a:p>
          <a:p>
            <a:r>
              <a:rPr lang="en-US" dirty="0" smtClean="0">
                <a:latin typeface="Harrington" pitchFamily="82" charset="0"/>
              </a:rPr>
              <a:t>September 2009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38400" y="5715000"/>
            <a:ext cx="4114800" cy="6858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Teri McGraw for 7468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6" name="7468_S1_tdm.wav">
            <a:hlinkClick r:id="" action="ppaction://media"/>
          </p:cNvPr>
          <p:cNvPicPr>
            <a:picLocks noRot="1" noChangeAspect="1"/>
          </p:cNvPicPr>
          <p:nvPr>
            <a:wavAudioFile r:embed="rId1" name="7468_S1_tdm.wav"/>
          </p:nvPr>
        </p:nvPicPr>
        <p:blipFill>
          <a:blip r:embed="rId3" cstate="print"/>
          <a:stretch>
            <a:fillRect/>
          </a:stretch>
        </p:blipFill>
        <p:spPr>
          <a:xfrm>
            <a:off x="8001000" y="609600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04800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304800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304800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304800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304800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2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674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>
                <a:latin typeface="Harrington" pitchFamily="82" charset="0"/>
              </a:rPr>
              <a:t>	</a:t>
            </a:r>
            <a:r>
              <a:rPr lang="en-US" sz="4000" dirty="0" smtClean="0">
                <a:latin typeface="Harrington" pitchFamily="82" charset="0"/>
              </a:rPr>
              <a:t>It was decided that the town people would bake </a:t>
            </a:r>
            <a:r>
              <a:rPr lang="en-US" sz="4000" dirty="0" smtClean="0">
                <a:latin typeface="Harrington" pitchFamily="82" charset="0"/>
                <a:hlinkClick r:id="rId3" action="ppaction://hlinksldjump"/>
              </a:rPr>
              <a:t>exquisite</a:t>
            </a:r>
            <a:r>
              <a:rPr lang="en-US" sz="4000" dirty="0" smtClean="0">
                <a:latin typeface="Harrington" pitchFamily="82" charset="0"/>
              </a:rPr>
              <a:t> cookies and as soon as they bunnies started eating the cookies, </a:t>
            </a:r>
            <a:r>
              <a:rPr lang="en-US" sz="4000" dirty="0" smtClean="0">
                <a:latin typeface="Harrington" pitchFamily="82" charset="0"/>
                <a:hlinkClick r:id="rId4" action="ppaction://hlinksldjump"/>
              </a:rPr>
              <a:t>prodigious</a:t>
            </a:r>
            <a:r>
              <a:rPr lang="en-US" sz="4000" dirty="0" smtClean="0">
                <a:latin typeface="Harrington" pitchFamily="82" charset="0"/>
              </a:rPr>
              <a:t> cannons would begin firing poisonous ice cream sandwiches at the sweet-loving bunnies</a:t>
            </a:r>
            <a:r>
              <a:rPr lang="en-US" sz="4000" dirty="0" smtClean="0"/>
              <a:t>.</a:t>
            </a:r>
            <a:endParaRPr lang="en-US" sz="4000" dirty="0"/>
          </a:p>
        </p:txBody>
      </p:sp>
      <p:pic>
        <p:nvPicPr>
          <p:cNvPr id="4" name="7468_S10_tdm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620000" y="609600"/>
            <a:ext cx="304800" cy="304800"/>
          </a:xfrm>
          <a:prstGeom prst="rect">
            <a:avLst/>
          </a:prstGeom>
        </p:spPr>
      </p:pic>
      <p:pic>
        <p:nvPicPr>
          <p:cNvPr id="5" name="Picture 4" descr="cookie 0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53200" y="3833004"/>
            <a:ext cx="2210077" cy="2293476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12500"/>
          </a:effectLst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054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Harrington" pitchFamily="82" charset="0"/>
              </a:rPr>
              <a:t>	</a:t>
            </a:r>
            <a:r>
              <a:rPr lang="en-US" sz="4000" dirty="0" smtClean="0">
                <a:latin typeface="Harrington" pitchFamily="82" charset="0"/>
              </a:rPr>
              <a:t>A rebellion had begun.  Who would be the victors?  Would the bunnies eat the ice-cream sandwiches?</a:t>
            </a:r>
            <a:endParaRPr lang="en-US" sz="4000" dirty="0">
              <a:latin typeface="Harrington" pitchFamily="82" charset="0"/>
            </a:endParaRPr>
          </a:p>
        </p:txBody>
      </p:sp>
      <p:pic>
        <p:nvPicPr>
          <p:cNvPr id="4" name="7468_S11_tdm.wav">
            <a:hlinkClick r:id="" action="ppaction://media"/>
          </p:cNvPr>
          <p:cNvPicPr>
            <a:picLocks noRot="1" noChangeAspect="1"/>
          </p:cNvPicPr>
          <p:nvPr>
            <a:wavAudioFile r:embed="rId1" name="7468_S11_tdm.wav"/>
          </p:nvPr>
        </p:nvPicPr>
        <p:blipFill>
          <a:blip r:embed="rId3" cstate="print"/>
          <a:stretch>
            <a:fillRect/>
          </a:stretch>
        </p:blipFill>
        <p:spPr>
          <a:xfrm>
            <a:off x="7924800" y="609600"/>
            <a:ext cx="304800" cy="304800"/>
          </a:xfrm>
          <a:prstGeom prst="rect">
            <a:avLst/>
          </a:prstGeom>
        </p:spPr>
      </p:pic>
      <p:pic>
        <p:nvPicPr>
          <p:cNvPr id="5" name="Picture 4" descr="cookie 0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78611">
            <a:off x="5717192" y="1252603"/>
            <a:ext cx="2194560" cy="409651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6388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>
                <a:latin typeface="Harrington" pitchFamily="82" charset="0"/>
              </a:rPr>
              <a:t>	</a:t>
            </a:r>
            <a:r>
              <a:rPr lang="en-US" sz="4000" dirty="0" smtClean="0">
                <a:latin typeface="Harrington" pitchFamily="82" charset="0"/>
              </a:rPr>
              <a:t>The bunnies began devouring the ice cream sandwiches unaware of the danger that surrounded them.  Almost immediately, they began experiencing </a:t>
            </a:r>
            <a:r>
              <a:rPr lang="en-US" sz="4000" dirty="0" smtClean="0">
                <a:latin typeface="Harrington" pitchFamily="82" charset="0"/>
                <a:hlinkClick r:id="rId3" action="ppaction://hlinksldjump"/>
              </a:rPr>
              <a:t>acute</a:t>
            </a:r>
            <a:r>
              <a:rPr lang="en-US" sz="4000" dirty="0" smtClean="0">
                <a:latin typeface="Harrington" pitchFamily="82" charset="0"/>
              </a:rPr>
              <a:t> stomach pain as the poison entered their bodies.</a:t>
            </a:r>
            <a:endParaRPr lang="en-US" sz="4000" dirty="0">
              <a:latin typeface="Harrington" pitchFamily="82" charset="0"/>
            </a:endParaRPr>
          </a:p>
        </p:txBody>
      </p:sp>
      <p:pic>
        <p:nvPicPr>
          <p:cNvPr id="4" name="7468_S12_tdm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20000" y="685800"/>
            <a:ext cx="304800" cy="304800"/>
          </a:xfrm>
          <a:prstGeom prst="rect">
            <a:avLst/>
          </a:prstGeom>
        </p:spPr>
      </p:pic>
      <p:pic>
        <p:nvPicPr>
          <p:cNvPr id="6" name="Picture 5" descr="cookie 0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29400" y="2971800"/>
            <a:ext cx="2231136" cy="2414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Harrington" pitchFamily="82" charset="0"/>
              </a:rPr>
              <a:t>	</a:t>
            </a:r>
            <a:endParaRPr lang="en-US" dirty="0">
              <a:latin typeface="Harringto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" y="914400"/>
            <a:ext cx="7162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Harrington" pitchFamily="82" charset="0"/>
              </a:rPr>
              <a:t>The town people won!  The evil that lurked over the city had passed opening up a brighter tomorrow.</a:t>
            </a:r>
          </a:p>
        </p:txBody>
      </p:sp>
      <p:pic>
        <p:nvPicPr>
          <p:cNvPr id="5" name="7468_S13_tdm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315200" y="838200"/>
            <a:ext cx="304800" cy="304800"/>
          </a:xfrm>
          <a:prstGeom prst="rect">
            <a:avLst/>
          </a:prstGeom>
        </p:spPr>
      </p:pic>
      <p:sp>
        <p:nvSpPr>
          <p:cNvPr id="6" name="Double Wave 5"/>
          <p:cNvSpPr/>
          <p:nvPr/>
        </p:nvSpPr>
        <p:spPr>
          <a:xfrm>
            <a:off x="838200" y="3429000"/>
            <a:ext cx="7772400" cy="2743200"/>
          </a:xfrm>
          <a:prstGeom prst="doubleWav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800" y="4343400"/>
            <a:ext cx="6172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The moral of the story:</a:t>
            </a:r>
          </a:p>
          <a:p>
            <a:r>
              <a:rPr 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Hare today – Gone tomorrow!</a:t>
            </a:r>
          </a:p>
          <a:p>
            <a:endParaRPr 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Explosion 1 7"/>
          <p:cNvSpPr/>
          <p:nvPr/>
        </p:nvSpPr>
        <p:spPr>
          <a:xfrm>
            <a:off x="6858000" y="2971800"/>
            <a:ext cx="2286000" cy="24384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39000" y="3657600"/>
            <a:ext cx="152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Click here for more </a:t>
            </a:r>
            <a:r>
              <a:rPr lang="en-US" b="1" dirty="0" smtClean="0">
                <a:hlinkClick r:id="rId4" action="ppaction://hlinksldjump"/>
              </a:rPr>
              <a:t>activities</a:t>
            </a:r>
            <a:r>
              <a:rPr lang="en-US" b="1" dirty="0" smtClean="0"/>
              <a:t>.</a:t>
            </a:r>
            <a:endParaRPr lang="en-US" b="1" dirty="0"/>
          </a:p>
        </p:txBody>
      </p:sp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Profound means deep.</a:t>
            </a:r>
          </a:p>
        </p:txBody>
      </p:sp>
      <p:pic>
        <p:nvPicPr>
          <p:cNvPr id="4" name="7468_S14_tdm.wav">
            <a:hlinkClick r:id="" action="ppaction://media"/>
          </p:cNvPr>
          <p:cNvPicPr>
            <a:picLocks noRot="1" noChangeAspect="1"/>
          </p:cNvPicPr>
          <p:nvPr>
            <a:wavAudioFile r:embed="rId1" name="7468_S14_tdm.wav"/>
          </p:nvPr>
        </p:nvPicPr>
        <p:blipFill>
          <a:blip r:embed="rId3" cstate="print"/>
          <a:stretch>
            <a:fillRect/>
          </a:stretch>
        </p:blipFill>
        <p:spPr>
          <a:xfrm>
            <a:off x="7162800" y="762000"/>
            <a:ext cx="304800" cy="304800"/>
          </a:xfrm>
          <a:prstGeom prst="rect">
            <a:avLst/>
          </a:prstGeom>
        </p:spPr>
      </p:pic>
      <p:pic>
        <p:nvPicPr>
          <p:cNvPr id="5" name="Picture 4" descr="profou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5600" y="2286000"/>
            <a:ext cx="5715000" cy="42862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3528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ocean is very </a:t>
            </a:r>
            <a:r>
              <a:rPr lang="en-US" dirty="0" smtClean="0">
                <a:solidFill>
                  <a:srgbClr val="FF0000"/>
                </a:solidFill>
              </a:rPr>
              <a:t>profound.  </a:t>
            </a:r>
            <a:r>
              <a:rPr lang="en-US" dirty="0" smtClean="0"/>
              <a:t>A thought can be </a:t>
            </a:r>
            <a:r>
              <a:rPr lang="en-US" dirty="0" smtClean="0">
                <a:solidFill>
                  <a:srgbClr val="FF0000"/>
                </a:solidFill>
              </a:rPr>
              <a:t>profound</a:t>
            </a:r>
            <a:r>
              <a:rPr lang="en-US" dirty="0" smtClean="0"/>
              <a:t> also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Oval Callout 9"/>
          <p:cNvSpPr/>
          <p:nvPr/>
        </p:nvSpPr>
        <p:spPr>
          <a:xfrm>
            <a:off x="1676400" y="4495800"/>
            <a:ext cx="1066800" cy="1371600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752600" y="4648200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Click book to return to story</a:t>
            </a:r>
            <a:endParaRPr lang="en-US" sz="1200" dirty="0"/>
          </a:p>
        </p:txBody>
      </p:sp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Manifest means obvious.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15_tdm.wav">
            <a:hlinkClick r:id="" action="ppaction://media"/>
          </p:cNvPr>
          <p:cNvPicPr>
            <a:picLocks noRot="1" noChangeAspect="1"/>
          </p:cNvPicPr>
          <p:nvPr>
            <a:wavAudioFile r:embed="rId1" name="7468_S15_tdm.wav"/>
          </p:nvPr>
        </p:nvPicPr>
        <p:blipFill>
          <a:blip r:embed="rId3" cstate="print"/>
          <a:stretch>
            <a:fillRect/>
          </a:stretch>
        </p:blipFill>
        <p:spPr>
          <a:xfrm>
            <a:off x="7239000" y="685800"/>
            <a:ext cx="304800" cy="304800"/>
          </a:xfrm>
          <a:prstGeom prst="rect">
            <a:avLst/>
          </a:prstGeom>
        </p:spPr>
      </p:pic>
      <p:pic>
        <p:nvPicPr>
          <p:cNvPr id="5" name="Picture 4" descr="manifes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0" y="2362200"/>
            <a:ext cx="5718048" cy="4288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41148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 is </a:t>
            </a:r>
            <a:r>
              <a:rPr lang="en-US" dirty="0" smtClean="0">
                <a:solidFill>
                  <a:srgbClr val="FF0000"/>
                </a:solidFill>
              </a:rPr>
              <a:t>manifest</a:t>
            </a:r>
            <a:r>
              <a:rPr lang="en-US" dirty="0" smtClean="0"/>
              <a:t> that these horses are hungry.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Lurid means vivid.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16_tdm.wav">
            <a:hlinkClick r:id="" action="ppaction://media"/>
          </p:cNvPr>
          <p:cNvPicPr>
            <a:picLocks noRot="1" noChangeAspect="1"/>
          </p:cNvPicPr>
          <p:nvPr>
            <a:wavAudioFile r:embed="rId1" name="7468_S16_tdm.wav"/>
          </p:nvPr>
        </p:nvPicPr>
        <p:blipFill>
          <a:blip r:embed="rId3" cstate="print"/>
          <a:stretch>
            <a:fillRect/>
          </a:stretch>
        </p:blipFill>
        <p:spPr>
          <a:xfrm>
            <a:off x="8001000" y="457200"/>
            <a:ext cx="304800" cy="304800"/>
          </a:xfrm>
          <a:prstGeom prst="rect">
            <a:avLst/>
          </a:prstGeom>
        </p:spPr>
      </p:pic>
      <p:pic>
        <p:nvPicPr>
          <p:cNvPr id="5" name="Picture 4" descr="vivi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0" y="2362200"/>
            <a:ext cx="5718048" cy="4288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4419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purple color on this flower is very </a:t>
            </a:r>
            <a:r>
              <a:rPr lang="en-US" dirty="0" smtClean="0">
                <a:solidFill>
                  <a:srgbClr val="FF0000"/>
                </a:solidFill>
              </a:rPr>
              <a:t>lurid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Apprehension means full of fear.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17_tdm.wav">
            <a:hlinkClick r:id="" action="ppaction://media"/>
          </p:cNvPr>
          <p:cNvPicPr>
            <a:picLocks noRot="1" noChangeAspect="1"/>
          </p:cNvPicPr>
          <p:nvPr>
            <a:wavAudioFile r:embed="rId1" name="7468_S17_tdm.wav"/>
          </p:nvPr>
        </p:nvPicPr>
        <p:blipFill>
          <a:blip r:embed="rId3" cstate="print"/>
          <a:stretch>
            <a:fillRect/>
          </a:stretch>
        </p:blipFill>
        <p:spPr>
          <a:xfrm>
            <a:off x="8077200" y="533400"/>
            <a:ext cx="304800" cy="304800"/>
          </a:xfrm>
          <a:prstGeom prst="rect">
            <a:avLst/>
          </a:prstGeom>
        </p:spPr>
      </p:pic>
      <p:pic>
        <p:nvPicPr>
          <p:cNvPr id="5" name="Picture 4" descr="apprehens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0400" y="2362200"/>
            <a:ext cx="5718048" cy="4288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41910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Ian’s opponent in white must have had </a:t>
            </a:r>
            <a:r>
              <a:rPr lang="en-US" dirty="0" smtClean="0">
                <a:solidFill>
                  <a:srgbClr val="FF0000"/>
                </a:solidFill>
              </a:rPr>
              <a:t>apprehension </a:t>
            </a:r>
            <a:r>
              <a:rPr lang="en-US" dirty="0" smtClean="0"/>
              <a:t>when he had a face off with Ian.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6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Tremulous means quivering.</a:t>
            </a:r>
            <a:endParaRPr lang="en-US" sz="4000" dirty="0">
              <a:solidFill>
                <a:srgbClr val="FF0000"/>
              </a:solidFill>
              <a:latin typeface="Harrington" pitchFamily="82" charset="0"/>
            </a:endParaRPr>
          </a:p>
        </p:txBody>
      </p:sp>
      <p:pic>
        <p:nvPicPr>
          <p:cNvPr id="4" name="7468_S18_tdm.wav">
            <a:hlinkClick r:id="" action="ppaction://media"/>
          </p:cNvPr>
          <p:cNvPicPr>
            <a:picLocks noRot="1" noChangeAspect="1"/>
          </p:cNvPicPr>
          <p:nvPr>
            <a:wavAudioFile r:embed="rId1" name="7468_S18_tdm.wav"/>
          </p:nvPr>
        </p:nvPicPr>
        <p:blipFill>
          <a:blip r:embed="rId3" cstate="print"/>
          <a:stretch>
            <a:fillRect/>
          </a:stretch>
        </p:blipFill>
        <p:spPr>
          <a:xfrm>
            <a:off x="7772400" y="609600"/>
            <a:ext cx="304800" cy="304800"/>
          </a:xfrm>
          <a:prstGeom prst="rect">
            <a:avLst/>
          </a:prstGeom>
        </p:spPr>
      </p:pic>
      <p:pic>
        <p:nvPicPr>
          <p:cNvPr id="5" name="Picture 4" descr="tremulou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8800" y="2438400"/>
            <a:ext cx="2880360" cy="38404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3505200"/>
            <a:ext cx="373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After all their hard work building their bridge, the boys were </a:t>
            </a:r>
            <a:r>
              <a:rPr lang="en-US" dirty="0" smtClean="0">
                <a:solidFill>
                  <a:srgbClr val="FF0000"/>
                </a:solidFill>
              </a:rPr>
              <a:t>tremulous</a:t>
            </a:r>
            <a:r>
              <a:rPr lang="en-US" dirty="0" smtClean="0"/>
              <a:t> when they tested it at Science Olympiad as they were afraid the bridge might quickly break.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Odious means hateful.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19_tdm.wav">
            <a:hlinkClick r:id="" action="ppaction://media"/>
          </p:cNvPr>
          <p:cNvPicPr>
            <a:picLocks noRot="1" noChangeAspect="1"/>
          </p:cNvPicPr>
          <p:nvPr>
            <a:wavAudioFile r:embed="rId1" name="7468_S19_tdm.wav"/>
          </p:nvPr>
        </p:nvPicPr>
        <p:blipFill>
          <a:blip r:embed="rId3" cstate="print"/>
          <a:stretch>
            <a:fillRect/>
          </a:stretch>
        </p:blipFill>
        <p:spPr>
          <a:xfrm>
            <a:off x="8001000" y="381000"/>
            <a:ext cx="304800" cy="304800"/>
          </a:xfrm>
          <a:prstGeom prst="rect">
            <a:avLst/>
          </a:prstGeom>
        </p:spPr>
      </p:pic>
      <p:pic>
        <p:nvPicPr>
          <p:cNvPr id="5" name="Picture 4" descr="odiou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0" y="2438400"/>
            <a:ext cx="3028950" cy="4038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505200"/>
            <a:ext cx="358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MacKenzie does not appear very </a:t>
            </a:r>
            <a:r>
              <a:rPr lang="en-US" dirty="0" smtClean="0">
                <a:solidFill>
                  <a:srgbClr val="FF0000"/>
                </a:solidFill>
              </a:rPr>
              <a:t>odious</a:t>
            </a:r>
            <a:r>
              <a:rPr lang="en-US" dirty="0" smtClean="0"/>
              <a:t> while she is searching to ambush her opponent.  Shouldn’t she be scowling?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9600" y="1828800"/>
            <a:ext cx="3886200" cy="2971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Harrington" pitchFamily="82" charset="0"/>
              </a:rPr>
              <a:t>In the shadowy corner of Elm and First Streets, there was a </a:t>
            </a:r>
            <a:r>
              <a:rPr lang="en-US" dirty="0" smtClean="0">
                <a:latin typeface="Harrington" pitchFamily="82" charset="0"/>
                <a:hlinkClick r:id="rId3" action="ppaction://hlinksldjump"/>
              </a:rPr>
              <a:t>profound</a:t>
            </a:r>
            <a:r>
              <a:rPr lang="en-US" dirty="0" smtClean="0">
                <a:latin typeface="Harrington" pitchFamily="82" charset="0"/>
              </a:rPr>
              <a:t> secret that was not </a:t>
            </a:r>
            <a:r>
              <a:rPr lang="en-US" dirty="0" smtClean="0">
                <a:latin typeface="Harrington" pitchFamily="82" charset="0"/>
                <a:hlinkClick r:id="rId4" action="ppaction://hlinksldjump"/>
              </a:rPr>
              <a:t>manifest</a:t>
            </a:r>
            <a:r>
              <a:rPr lang="en-US" dirty="0" smtClean="0">
                <a:latin typeface="Harrington" pitchFamily="82" charset="0"/>
              </a:rPr>
              <a:t> to the people who passed by the area.</a:t>
            </a:r>
            <a:br>
              <a:rPr lang="en-US" dirty="0" smtClean="0">
                <a:latin typeface="Harrington" pitchFamily="82" charset="0"/>
              </a:rPr>
            </a:br>
            <a:endParaRPr lang="en-US" dirty="0">
              <a:latin typeface="Harrington" pitchFamily="82" charset="0"/>
            </a:endParaRPr>
          </a:p>
        </p:txBody>
      </p:sp>
      <p:pic>
        <p:nvPicPr>
          <p:cNvPr id="3" name="7468_S2_tdm.wav">
            <a:hlinkClick r:id="" action="ppaction://media"/>
          </p:cNvPr>
          <p:cNvPicPr>
            <a:picLocks noRot="1" noChangeAspect="1"/>
          </p:cNvPicPr>
          <p:nvPr>
            <a:wavAudioFile r:embed="rId1" name="7468_S2_tdm.wav"/>
          </p:nvPr>
        </p:nvPicPr>
        <p:blipFill>
          <a:blip r:embed="rId5" cstate="print"/>
          <a:stretch>
            <a:fillRect/>
          </a:stretch>
        </p:blipFill>
        <p:spPr>
          <a:xfrm>
            <a:off x="7924800" y="457200"/>
            <a:ext cx="304800" cy="304800"/>
          </a:xfrm>
          <a:prstGeom prst="rect">
            <a:avLst/>
          </a:prstGeom>
        </p:spPr>
      </p:pic>
      <p:pic>
        <p:nvPicPr>
          <p:cNvPr id="5" name="Picture 4" descr="luridbunnies4 0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24400" y="1066800"/>
            <a:ext cx="4278246" cy="5638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Amiable means friendly.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20_tdm.wav">
            <a:hlinkClick r:id="" action="ppaction://media"/>
          </p:cNvPr>
          <p:cNvPicPr>
            <a:picLocks noRot="1" noChangeAspect="1"/>
          </p:cNvPicPr>
          <p:nvPr>
            <a:wavAudioFile r:embed="rId1" name="7468_S20_tdm.wav"/>
          </p:nvPr>
        </p:nvPicPr>
        <p:blipFill>
          <a:blip r:embed="rId3" cstate="print"/>
          <a:stretch>
            <a:fillRect/>
          </a:stretch>
        </p:blipFill>
        <p:spPr>
          <a:xfrm>
            <a:off x="7848600" y="381000"/>
            <a:ext cx="304800" cy="304800"/>
          </a:xfrm>
          <a:prstGeom prst="rect">
            <a:avLst/>
          </a:prstGeom>
        </p:spPr>
      </p:pic>
      <p:pic>
        <p:nvPicPr>
          <p:cNvPr id="5" name="Picture 4" descr="amiab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0400" y="2286000"/>
            <a:ext cx="5718048" cy="4288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3733800"/>
            <a:ext cx="2362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Acting as </a:t>
            </a:r>
            <a:r>
              <a:rPr lang="en-US" dirty="0" err="1" smtClean="0"/>
              <a:t>Hippolyta</a:t>
            </a:r>
            <a:r>
              <a:rPr lang="en-US" dirty="0" smtClean="0"/>
              <a:t> and </a:t>
            </a:r>
            <a:r>
              <a:rPr lang="en-US" dirty="0" err="1" smtClean="0"/>
              <a:t>Theseus</a:t>
            </a:r>
            <a:r>
              <a:rPr lang="en-US" dirty="0" smtClean="0"/>
              <a:t> right before their wedding, Madeline and Daniel were appearing very </a:t>
            </a:r>
            <a:r>
              <a:rPr lang="en-US" dirty="0" smtClean="0">
                <a:solidFill>
                  <a:srgbClr val="FF0000"/>
                </a:solidFill>
              </a:rPr>
              <a:t>amiable.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Clamor means outcry.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21_tdm.wav">
            <a:hlinkClick r:id="" action="ppaction://media"/>
          </p:cNvPr>
          <p:cNvPicPr>
            <a:picLocks noRot="1" noChangeAspect="1"/>
          </p:cNvPicPr>
          <p:nvPr>
            <a:wavAudioFile r:embed="rId1" name="7468_S21_tdm.wav"/>
          </p:nvPr>
        </p:nvPicPr>
        <p:blipFill>
          <a:blip r:embed="rId3" cstate="print"/>
          <a:stretch>
            <a:fillRect/>
          </a:stretch>
        </p:blipFill>
        <p:spPr>
          <a:xfrm>
            <a:off x="8077200" y="457200"/>
            <a:ext cx="304800" cy="304800"/>
          </a:xfrm>
          <a:prstGeom prst="rect">
            <a:avLst/>
          </a:prstGeom>
        </p:spPr>
      </p:pic>
      <p:pic>
        <p:nvPicPr>
          <p:cNvPr id="5" name="Picture 4" descr="clamor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0" y="2362200"/>
            <a:ext cx="5718048" cy="4288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3657600"/>
            <a:ext cx="228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When the children saw snow, there was such a loud </a:t>
            </a:r>
            <a:r>
              <a:rPr lang="en-US" dirty="0" smtClean="0">
                <a:solidFill>
                  <a:srgbClr val="FF0000"/>
                </a:solidFill>
              </a:rPr>
              <a:t>clamor </a:t>
            </a:r>
            <a:r>
              <a:rPr lang="en-US" dirty="0" smtClean="0"/>
              <a:t>as they knew school would be cancelled!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Grotesque means distorted.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22_tdm.wav">
            <a:hlinkClick r:id="" action="ppaction://media"/>
          </p:cNvPr>
          <p:cNvPicPr>
            <a:picLocks noRot="1" noChangeAspect="1"/>
          </p:cNvPicPr>
          <p:nvPr>
            <a:wavAudioFile r:embed="rId1" name="7468_S22_tdm.wav"/>
          </p:nvPr>
        </p:nvPicPr>
        <p:blipFill>
          <a:blip r:embed="rId3" cstate="print"/>
          <a:stretch>
            <a:fillRect/>
          </a:stretch>
        </p:blipFill>
        <p:spPr>
          <a:xfrm>
            <a:off x="7848600" y="762000"/>
            <a:ext cx="304800" cy="304800"/>
          </a:xfrm>
          <a:prstGeom prst="rect">
            <a:avLst/>
          </a:prstGeom>
        </p:spPr>
      </p:pic>
      <p:pic>
        <p:nvPicPr>
          <p:cNvPr id="5" name="Picture 4" descr="grotesqu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9400" y="2286000"/>
            <a:ext cx="5718048" cy="4288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8100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hand is very </a:t>
            </a:r>
            <a:r>
              <a:rPr lang="en-US" dirty="0" smtClean="0">
                <a:solidFill>
                  <a:srgbClr val="FF0000"/>
                </a:solidFill>
              </a:rPr>
              <a:t>grotesque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Vex means confuse.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23_tdm.wav">
            <a:hlinkClick r:id="" action="ppaction://media"/>
          </p:cNvPr>
          <p:cNvPicPr>
            <a:picLocks noRot="1" noChangeAspect="1"/>
          </p:cNvPicPr>
          <p:nvPr>
            <a:wavAudioFile r:embed="rId1" name="7468_S23_tdm.wav"/>
          </p:nvPr>
        </p:nvPicPr>
        <p:blipFill>
          <a:blip r:embed="rId3" cstate="print"/>
          <a:stretch>
            <a:fillRect/>
          </a:stretch>
        </p:blipFill>
        <p:spPr>
          <a:xfrm>
            <a:off x="7924800" y="609600"/>
            <a:ext cx="304800" cy="304800"/>
          </a:xfrm>
          <a:prstGeom prst="rect">
            <a:avLst/>
          </a:prstGeom>
        </p:spPr>
      </p:pic>
      <p:pic>
        <p:nvPicPr>
          <p:cNvPr id="5" name="Picture 4" descr="ve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9400" y="2362200"/>
            <a:ext cx="5718048" cy="4288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3581400"/>
            <a:ext cx="2057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am </a:t>
            </a:r>
            <a:r>
              <a:rPr lang="en-US" dirty="0" smtClean="0">
                <a:solidFill>
                  <a:srgbClr val="FF0000"/>
                </a:solidFill>
              </a:rPr>
              <a:t>vexed</a:t>
            </a:r>
            <a:r>
              <a:rPr lang="en-US" dirty="0" smtClean="0"/>
              <a:t> by this menu choice.  Are they really serving pork lion or did they mean pork loin?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Singular means unique.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24_tdm.wav">
            <a:hlinkClick r:id="" action="ppaction://media"/>
          </p:cNvPr>
          <p:cNvPicPr>
            <a:picLocks noRot="1" noChangeAspect="1"/>
          </p:cNvPicPr>
          <p:nvPr>
            <a:wavAudioFile r:embed="rId1" name="7468_S24_tdm.wav"/>
          </p:nvPr>
        </p:nvPicPr>
        <p:blipFill>
          <a:blip r:embed="rId3" cstate="print"/>
          <a:stretch>
            <a:fillRect/>
          </a:stretch>
        </p:blipFill>
        <p:spPr>
          <a:xfrm>
            <a:off x="8001000" y="533400"/>
            <a:ext cx="304800" cy="304800"/>
          </a:xfrm>
          <a:prstGeom prst="rect">
            <a:avLst/>
          </a:prstGeom>
        </p:spPr>
      </p:pic>
      <p:pic>
        <p:nvPicPr>
          <p:cNvPr id="5" name="Picture 4" descr="singula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8800" y="2209800"/>
            <a:ext cx="3257550" cy="4343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3352800"/>
            <a:ext cx="411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do not know of many towns who have a large peanut statue.  This must be fairly </a:t>
            </a:r>
            <a:r>
              <a:rPr lang="en-US" dirty="0" smtClean="0">
                <a:solidFill>
                  <a:srgbClr val="FF0000"/>
                </a:solidFill>
              </a:rPr>
              <a:t>singular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Superfluous means overflowing or excessive.</a:t>
            </a:r>
            <a:endParaRPr lang="en-US" sz="4000" dirty="0">
              <a:solidFill>
                <a:srgbClr val="FF0000"/>
              </a:solidFill>
              <a:latin typeface="Harrington" pitchFamily="82" charset="0"/>
            </a:endParaRPr>
          </a:p>
        </p:txBody>
      </p:sp>
      <p:pic>
        <p:nvPicPr>
          <p:cNvPr id="4" name="7468_S25_tdm.wav">
            <a:hlinkClick r:id="" action="ppaction://media"/>
          </p:cNvPr>
          <p:cNvPicPr>
            <a:picLocks noRot="1" noChangeAspect="1"/>
          </p:cNvPicPr>
          <p:nvPr>
            <a:wavAudioFile r:embed="rId1" name="7468_S25_tdm.wav"/>
          </p:nvPr>
        </p:nvPicPr>
        <p:blipFill>
          <a:blip r:embed="rId3" cstate="print"/>
          <a:stretch>
            <a:fillRect/>
          </a:stretch>
        </p:blipFill>
        <p:spPr>
          <a:xfrm>
            <a:off x="7696200" y="685800"/>
            <a:ext cx="304800" cy="304800"/>
          </a:xfrm>
          <a:prstGeom prst="rect">
            <a:avLst/>
          </a:prstGeom>
        </p:spPr>
      </p:pic>
      <p:pic>
        <p:nvPicPr>
          <p:cNvPr id="5" name="Picture 4" descr="superfluou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2362200"/>
            <a:ext cx="5413248" cy="40599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42672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There appears to be a </a:t>
            </a:r>
            <a:r>
              <a:rPr lang="en-US" dirty="0" smtClean="0">
                <a:solidFill>
                  <a:srgbClr val="FF0000"/>
                </a:solidFill>
              </a:rPr>
              <a:t>superfluous </a:t>
            </a:r>
            <a:r>
              <a:rPr lang="en-US" dirty="0" smtClean="0"/>
              <a:t>amount of Star Wars action heroes! 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Exquisite means beautifully made.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26_tdm.wav">
            <a:hlinkClick r:id="" action="ppaction://media"/>
          </p:cNvPr>
          <p:cNvPicPr>
            <a:picLocks noRot="1" noChangeAspect="1"/>
          </p:cNvPicPr>
          <p:nvPr>
            <a:wavAudioFile r:embed="rId1" name="7468_S26_tdm.wav"/>
          </p:nvPr>
        </p:nvPicPr>
        <p:blipFill>
          <a:blip r:embed="rId3" cstate="print"/>
          <a:stretch>
            <a:fillRect/>
          </a:stretch>
        </p:blipFill>
        <p:spPr>
          <a:xfrm>
            <a:off x="7391400" y="685800"/>
            <a:ext cx="304800" cy="304800"/>
          </a:xfrm>
          <a:prstGeom prst="rect">
            <a:avLst/>
          </a:prstGeom>
        </p:spPr>
      </p:pic>
      <p:pic>
        <p:nvPicPr>
          <p:cNvPr id="5" name="Picture 4" descr="exquisite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0400" y="2362200"/>
            <a:ext cx="5718048" cy="4288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35052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grounds at Magnolia Plantation are </a:t>
            </a:r>
            <a:r>
              <a:rPr lang="en-US" dirty="0" smtClean="0">
                <a:solidFill>
                  <a:srgbClr val="FF0000"/>
                </a:solidFill>
              </a:rPr>
              <a:t>exquisite</a:t>
            </a:r>
            <a:r>
              <a:rPr lang="en-US" dirty="0" smtClean="0"/>
              <a:t>.  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4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Prodigious means huge.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27_tdm.wav">
            <a:hlinkClick r:id="" action="ppaction://media"/>
          </p:cNvPr>
          <p:cNvPicPr>
            <a:picLocks noRot="1" noChangeAspect="1"/>
          </p:cNvPicPr>
          <p:nvPr>
            <a:wavAudioFile r:embed="rId1" name="7468_S27_tdm.wav"/>
          </p:nvPr>
        </p:nvPicPr>
        <p:blipFill>
          <a:blip r:embed="rId3" cstate="print"/>
          <a:stretch>
            <a:fillRect/>
          </a:stretch>
        </p:blipFill>
        <p:spPr>
          <a:xfrm>
            <a:off x="7620000" y="609600"/>
            <a:ext cx="304800" cy="304800"/>
          </a:xfrm>
          <a:prstGeom prst="rect">
            <a:avLst/>
          </a:prstGeom>
        </p:spPr>
      </p:pic>
      <p:pic>
        <p:nvPicPr>
          <p:cNvPr id="5" name="Picture 4" descr="prodigiou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2600" y="2336800"/>
            <a:ext cx="3257550" cy="4343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38862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 </a:t>
            </a:r>
            <a:r>
              <a:rPr lang="en-US" dirty="0" smtClean="0">
                <a:solidFill>
                  <a:srgbClr val="FF0000"/>
                </a:solidFill>
              </a:rPr>
              <a:t>prodigious</a:t>
            </a:r>
            <a:r>
              <a:rPr lang="en-US" dirty="0" smtClean="0"/>
              <a:t> church in Charleston.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Harrington" pitchFamily="82" charset="0"/>
              </a:rPr>
              <a:t>	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Acute means sharp.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rrington" pitchFamily="82" charset="0"/>
            </a:endParaRPr>
          </a:p>
        </p:txBody>
      </p:sp>
      <p:pic>
        <p:nvPicPr>
          <p:cNvPr id="4" name="7468_S28_tdm.wav">
            <a:hlinkClick r:id="" action="ppaction://media"/>
          </p:cNvPr>
          <p:cNvPicPr>
            <a:picLocks noRot="1" noChangeAspect="1"/>
          </p:cNvPicPr>
          <p:nvPr>
            <a:wavAudioFile r:embed="rId1" name="7468_S28_tdm.wav"/>
          </p:nvPr>
        </p:nvPicPr>
        <p:blipFill>
          <a:blip r:embed="rId3" cstate="print"/>
          <a:stretch>
            <a:fillRect/>
          </a:stretch>
        </p:blipFill>
        <p:spPr>
          <a:xfrm>
            <a:off x="7620000" y="609600"/>
            <a:ext cx="304800" cy="304800"/>
          </a:xfrm>
          <a:prstGeom prst="rect">
            <a:avLst/>
          </a:prstGeom>
        </p:spPr>
      </p:pic>
      <p:pic>
        <p:nvPicPr>
          <p:cNvPr id="5" name="Picture 4" descr="acut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0" y="2286000"/>
            <a:ext cx="5718048" cy="4288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3505200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Both of these knives are very </a:t>
            </a:r>
            <a:r>
              <a:rPr lang="en-US" dirty="0" smtClean="0">
                <a:solidFill>
                  <a:srgbClr val="FF0000"/>
                </a:solidFill>
              </a:rPr>
              <a:t>acute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" name="Picture 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659654"/>
            <a:ext cx="1143000" cy="9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66800" y="228600"/>
            <a:ext cx="678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Harrington" pitchFamily="82" charset="0"/>
              </a:rPr>
              <a:t>Lurid Bunnies Attack</a:t>
            </a:r>
            <a:endParaRPr lang="en-US" sz="2800" b="1" dirty="0">
              <a:solidFill>
                <a:srgbClr val="FF0000"/>
              </a:solidFill>
              <a:latin typeface="Harringto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685800"/>
            <a:ext cx="7924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Harrington" pitchFamily="82" charset="0"/>
              </a:rPr>
              <a:t>Activity 1:  Write an alternate ending to the story</a:t>
            </a:r>
            <a:r>
              <a:rPr lang="en-US" sz="2400" b="1" dirty="0" smtClean="0">
                <a:latin typeface="Harrington" pitchFamily="82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Harrington" pitchFamily="82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Harrington" pitchFamily="82" charset="0"/>
              </a:rPr>
              <a:t>Activity 2:  Choose five of the Latin-based words and write them in complete sentences</a:t>
            </a:r>
            <a:r>
              <a:rPr lang="en-US" sz="2400" b="1" dirty="0" smtClean="0">
                <a:solidFill>
                  <a:srgbClr val="FF0000"/>
                </a:solidFill>
                <a:latin typeface="Harrington" pitchFamily="82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Harrington" pitchFamily="82" charset="0"/>
            </a:endParaRPr>
          </a:p>
          <a:p>
            <a:r>
              <a:rPr lang="en-US" sz="2400" b="1" dirty="0" smtClean="0">
                <a:latin typeface="Harrington" pitchFamily="82" charset="0"/>
              </a:rPr>
              <a:t>Activity 3:   Choose five of the Latin-based words and draw different illustrations that would show their meaning</a:t>
            </a:r>
            <a:r>
              <a:rPr lang="en-US" sz="2400" b="1" dirty="0" smtClean="0">
                <a:latin typeface="Harrington" pitchFamily="82" charset="0"/>
              </a:rPr>
              <a:t>.</a:t>
            </a:r>
            <a:endParaRPr lang="en-US" sz="2400" b="1" dirty="0" smtClean="0">
              <a:solidFill>
                <a:schemeClr val="accent2">
                  <a:lumMod val="75000"/>
                </a:schemeClr>
              </a:solidFill>
              <a:latin typeface="Harrington" pitchFamily="82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Harrington" pitchFamily="82" charset="0"/>
              </a:rPr>
              <a:t>Activity 4:  Choose five of the Latin-based words and write synonyms to demonstrate you understand the meaning of these words.</a:t>
            </a:r>
            <a:endParaRPr lang="en-US" sz="2400" b="1" dirty="0">
              <a:solidFill>
                <a:srgbClr val="FF0000"/>
              </a:solidFill>
              <a:latin typeface="Harrington" pitchFamily="82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4038600" y="4191000"/>
            <a:ext cx="978408" cy="484632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4400" y="43434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solidFill>
                  <a:schemeClr val="accent4"/>
                </a:solidFill>
                <a:latin typeface="Harrington" pitchFamily="82" charset="0"/>
              </a:rPr>
              <a:t>Click on these bunnies for the auto-advance </a:t>
            </a:r>
            <a:r>
              <a:rPr lang="en-US" b="1" dirty="0" smtClean="0">
                <a:solidFill>
                  <a:schemeClr val="accent4"/>
                </a:solidFill>
                <a:latin typeface="Harrington" pitchFamily="82" charset="0"/>
              </a:rPr>
              <a:t>version</a:t>
            </a:r>
            <a:r>
              <a:rPr lang="en-US" dirty="0" smtClean="0">
                <a:solidFill>
                  <a:schemeClr val="accent4"/>
                </a:solidFill>
                <a:latin typeface="Harrington" pitchFamily="82" charset="0"/>
              </a:rPr>
              <a:t>.</a:t>
            </a:r>
            <a:endParaRPr lang="en-US" dirty="0">
              <a:solidFill>
                <a:schemeClr val="accent4"/>
              </a:solidFill>
              <a:latin typeface="Harrington" pitchFamily="8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505200" y="58674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Harrington" pitchFamily="82" charset="0"/>
              </a:rPr>
              <a:t>Click on the cookie to exit</a:t>
            </a:r>
            <a:endParaRPr lang="en-US" b="1" dirty="0">
              <a:latin typeface="Harrington" pitchFamily="82" charset="0"/>
            </a:endParaRPr>
          </a:p>
        </p:txBody>
      </p:sp>
      <p:sp>
        <p:nvSpPr>
          <p:cNvPr id="43" name="Left Arrow 42"/>
          <p:cNvSpPr/>
          <p:nvPr/>
        </p:nvSpPr>
        <p:spPr>
          <a:xfrm>
            <a:off x="1828800" y="5943600"/>
            <a:ext cx="1676400" cy="533400"/>
          </a:xfrm>
          <a:prstGeom prst="leftArrow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3" name="Picture 12" descr="cookie 001.jpg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3962400"/>
            <a:ext cx="1749287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cookie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0" y="5562600"/>
            <a:ext cx="914400" cy="106680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4419600" cy="5791200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latin typeface="Harrington" pitchFamily="82" charset="0"/>
              </a:rPr>
              <a:t>This was a secret that could change the course of mankind.  </a:t>
            </a:r>
            <a:endParaRPr lang="en-US" sz="4000" dirty="0">
              <a:latin typeface="Harrington" pitchFamily="82" charset="0"/>
            </a:endParaRPr>
          </a:p>
        </p:txBody>
      </p:sp>
      <p:pic>
        <p:nvPicPr>
          <p:cNvPr id="3" name="7468_S3_tdm.wav">
            <a:hlinkClick r:id="" action="ppaction://media"/>
          </p:cNvPr>
          <p:cNvPicPr>
            <a:picLocks noRot="1" noChangeAspect="1"/>
          </p:cNvPicPr>
          <p:nvPr>
            <a:wavAudioFile r:embed="rId1" name="7468_S3_tdm.wav"/>
          </p:nvPr>
        </p:nvPicPr>
        <p:blipFill>
          <a:blip r:embed="rId3" cstate="print"/>
          <a:stretch>
            <a:fillRect/>
          </a:stretch>
        </p:blipFill>
        <p:spPr>
          <a:xfrm>
            <a:off x="8305800" y="533400"/>
            <a:ext cx="304800" cy="304800"/>
          </a:xfrm>
          <a:prstGeom prst="rect">
            <a:avLst/>
          </a:prstGeom>
        </p:spPr>
      </p:pic>
      <p:pic>
        <p:nvPicPr>
          <p:cNvPr id="4" name="Picture 3" descr="luridbunnies4 0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037056">
            <a:off x="4637786" y="2272859"/>
            <a:ext cx="4172712" cy="3752088"/>
          </a:xfrm>
          <a:prstGeom prst="rect">
            <a:avLst/>
          </a:prstGeom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Harrington" pitchFamily="82" charset="0"/>
              </a:rPr>
              <a:t>Lurid Bunnies Attack</a:t>
            </a:r>
            <a:br>
              <a:rPr lang="en-US" dirty="0" smtClean="0">
                <a:solidFill>
                  <a:srgbClr val="FF0000"/>
                </a:solidFill>
                <a:latin typeface="Harrington" pitchFamily="82" charset="0"/>
              </a:rPr>
            </a:br>
            <a:r>
              <a:rPr lang="en-US" dirty="0" smtClean="0">
                <a:solidFill>
                  <a:srgbClr val="FF0000"/>
                </a:solidFill>
                <a:latin typeface="Harrington" pitchFamily="82" charset="0"/>
              </a:rPr>
              <a:t>Credit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Harrington" pitchFamily="82" charset="0"/>
              </a:rPr>
              <a:t>The story was written by Mrs. McGraw’s fifth grade students.</a:t>
            </a:r>
          </a:p>
          <a:p>
            <a:r>
              <a:rPr lang="en-US" dirty="0" smtClean="0">
                <a:latin typeface="Harrington" pitchFamily="82" charset="0"/>
              </a:rPr>
              <a:t>The illustrations © Ian McGraw.</a:t>
            </a:r>
          </a:p>
          <a:p>
            <a:r>
              <a:rPr lang="en-US" dirty="0" smtClean="0">
                <a:latin typeface="Harrington" pitchFamily="82" charset="0"/>
              </a:rPr>
              <a:t>The photographs © Teri McGraw.</a:t>
            </a:r>
          </a:p>
          <a:p>
            <a:r>
              <a:rPr lang="en-US" dirty="0" smtClean="0">
                <a:latin typeface="Harrington" pitchFamily="82" charset="0"/>
              </a:rPr>
              <a:t>Narration by Teri </a:t>
            </a:r>
            <a:r>
              <a:rPr lang="en-US" dirty="0" smtClean="0">
                <a:latin typeface="Harrington" pitchFamily="82" charset="0"/>
              </a:rPr>
              <a:t>McGraw</a:t>
            </a:r>
          </a:p>
          <a:p>
            <a:r>
              <a:rPr lang="en-US" dirty="0" smtClean="0">
                <a:latin typeface="Harrington" pitchFamily="82" charset="0"/>
              </a:rPr>
              <a:t>Carrot and bunny image from Microsoft Clip Art</a:t>
            </a:r>
            <a:endParaRPr lang="en-US" dirty="0">
              <a:latin typeface="Harrington" pitchFamily="82" charset="0"/>
            </a:endParaRPr>
          </a:p>
        </p:txBody>
      </p:sp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4572000" cy="58213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>
                <a:latin typeface="Harrington" pitchFamily="82" charset="0"/>
              </a:rPr>
              <a:t>	</a:t>
            </a:r>
            <a:r>
              <a:rPr lang="en-US" sz="4000" dirty="0" smtClean="0">
                <a:latin typeface="Harrington" pitchFamily="82" charset="0"/>
              </a:rPr>
              <a:t>The unbelievable secret was that there were </a:t>
            </a:r>
            <a:r>
              <a:rPr lang="en-US" sz="4000" dirty="0" smtClean="0">
                <a:latin typeface="Harrington" pitchFamily="82" charset="0"/>
                <a:hlinkClick r:id="rId3" action="ppaction://hlinksldjump"/>
              </a:rPr>
              <a:t>lurid</a:t>
            </a:r>
            <a:r>
              <a:rPr lang="en-US" sz="4000" dirty="0" smtClean="0">
                <a:latin typeface="Harrington" pitchFamily="82" charset="0"/>
              </a:rPr>
              <a:t> purple Easter bunnies who furtively went around town stealing people’s cookies.  Was this an innocent crime, or was there something more sinister lurking in their town?</a:t>
            </a:r>
            <a:endParaRPr lang="en-US" sz="4000" dirty="0">
              <a:latin typeface="Harrington" pitchFamily="82" charset="0"/>
            </a:endParaRPr>
          </a:p>
        </p:txBody>
      </p:sp>
      <p:pic>
        <p:nvPicPr>
          <p:cNvPr id="4" name="7468_S4_tdm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77200" y="533400"/>
            <a:ext cx="304800" cy="304800"/>
          </a:xfrm>
          <a:prstGeom prst="rect">
            <a:avLst/>
          </a:prstGeom>
        </p:spPr>
      </p:pic>
      <p:pic>
        <p:nvPicPr>
          <p:cNvPr id="5" name="Picture 4" descr="luridbunnies 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05400" y="2209800"/>
            <a:ext cx="3960458" cy="3640836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4000" dirty="0" smtClean="0">
                <a:latin typeface="Harrington" pitchFamily="82" charset="0"/>
              </a:rPr>
              <a:t>Everyone in town had </a:t>
            </a:r>
            <a:r>
              <a:rPr lang="en-US" sz="4000" dirty="0" smtClean="0">
                <a:latin typeface="Harrington" pitchFamily="82" charset="0"/>
                <a:hlinkClick r:id="rId3" action="ppaction://hlinksldjump"/>
              </a:rPr>
              <a:t>apprehension</a:t>
            </a:r>
            <a:r>
              <a:rPr lang="en-US" sz="4000" dirty="0" smtClean="0">
                <a:latin typeface="Harrington" pitchFamily="82" charset="0"/>
              </a:rPr>
              <a:t> and would become </a:t>
            </a:r>
            <a:r>
              <a:rPr lang="en-US" sz="4000" dirty="0" smtClean="0">
                <a:latin typeface="Harrington" pitchFamily="82" charset="0"/>
                <a:hlinkClick r:id="rId4" action="ppaction://hlinksldjump"/>
              </a:rPr>
              <a:t>tremulous</a:t>
            </a:r>
            <a:r>
              <a:rPr lang="en-US" sz="4000" dirty="0" smtClean="0">
                <a:latin typeface="Harrington" pitchFamily="82" charset="0"/>
              </a:rPr>
              <a:t> when they heard of these </a:t>
            </a:r>
            <a:r>
              <a:rPr lang="en-US" sz="4000" dirty="0" smtClean="0">
                <a:latin typeface="Harrington" pitchFamily="82" charset="0"/>
                <a:hlinkClick r:id="rId5" action="ppaction://hlinksldjump"/>
              </a:rPr>
              <a:t>odious</a:t>
            </a:r>
            <a:r>
              <a:rPr lang="en-US" sz="4000" dirty="0" smtClean="0">
                <a:latin typeface="Harrington" pitchFamily="82" charset="0"/>
              </a:rPr>
              <a:t>, cookie-stealing rabbits.</a:t>
            </a:r>
            <a:endParaRPr lang="en-US" sz="4000" dirty="0">
              <a:latin typeface="Harrington" pitchFamily="82" charset="0"/>
            </a:endParaRPr>
          </a:p>
        </p:txBody>
      </p:sp>
      <p:pic>
        <p:nvPicPr>
          <p:cNvPr id="4" name="7468_S5_tdm.wav">
            <a:hlinkClick r:id="" action="ppaction://media"/>
          </p:cNvPr>
          <p:cNvPicPr>
            <a:picLocks noRot="1" noChangeAspect="1"/>
          </p:cNvPicPr>
          <p:nvPr>
            <a:wavAudioFile r:embed="rId1" name="7468_S5_tdm.wav"/>
          </p:nvPr>
        </p:nvPicPr>
        <p:blipFill>
          <a:blip r:embed="rId6" cstate="print"/>
          <a:stretch>
            <a:fillRect/>
          </a:stretch>
        </p:blipFill>
        <p:spPr>
          <a:xfrm>
            <a:off x="8077200" y="609600"/>
            <a:ext cx="304800" cy="304800"/>
          </a:xfrm>
          <a:prstGeom prst="rect">
            <a:avLst/>
          </a:prstGeom>
        </p:spPr>
      </p:pic>
      <p:pic>
        <p:nvPicPr>
          <p:cNvPr id="5" name="Picture 4" descr="cooki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10400" y="4419600"/>
            <a:ext cx="1536192" cy="1792224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6" name="Picture 5" descr="cooki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81400" y="4800600"/>
            <a:ext cx="1536192" cy="1792224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7" name="Picture 6" descr="cooki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00600" y="4648200"/>
            <a:ext cx="1536192" cy="1792224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8" name="Picture 7" descr="cooki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7400" y="4343400"/>
            <a:ext cx="1536192" cy="1792224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734"/>
                            </p:stCondLst>
                            <p:childTnLst>
                              <p:par>
                                <p:cTn id="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234"/>
                            </p:stCondLst>
                            <p:childTnLst>
                              <p:par>
                                <p:cTn id="1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734"/>
                            </p:stCondLst>
                            <p:childTnLst>
                              <p:par>
                                <p:cTn id="1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234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4800600" cy="5638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4000" dirty="0" smtClean="0">
                <a:latin typeface="Harrington" pitchFamily="82" charset="0"/>
              </a:rPr>
              <a:t>At first the rabbits seemed </a:t>
            </a:r>
            <a:r>
              <a:rPr lang="en-US" sz="4000" dirty="0" smtClean="0">
                <a:latin typeface="Harrington" pitchFamily="82" charset="0"/>
                <a:hlinkClick r:id="rId3" action="ppaction://hlinksldjump"/>
              </a:rPr>
              <a:t>amiable</a:t>
            </a:r>
            <a:r>
              <a:rPr lang="en-US" sz="4000" dirty="0" smtClean="0">
                <a:latin typeface="Harrington" pitchFamily="82" charset="0"/>
              </a:rPr>
              <a:t>.  After all, they were just stealing cookies.  Soon the people were no longer perplexed as they discovered the hare’s true intentions.  </a:t>
            </a:r>
            <a:endParaRPr lang="en-US" sz="4000" dirty="0">
              <a:latin typeface="Harrington" pitchFamily="82" charset="0"/>
            </a:endParaRPr>
          </a:p>
        </p:txBody>
      </p:sp>
      <p:pic>
        <p:nvPicPr>
          <p:cNvPr id="4" name="7468_S6_tdm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77200" y="381000"/>
            <a:ext cx="304800" cy="304800"/>
          </a:xfrm>
          <a:prstGeom prst="rect">
            <a:avLst/>
          </a:prstGeom>
        </p:spPr>
      </p:pic>
      <p:pic>
        <p:nvPicPr>
          <p:cNvPr id="5" name="Picture 4" descr="luridbunnies4 004.jpg"/>
          <p:cNvPicPr>
            <a:picLocks noChangeAspect="1"/>
          </p:cNvPicPr>
          <p:nvPr/>
        </p:nvPicPr>
        <p:blipFill>
          <a:blip r:embed="rId5" cstate="print"/>
          <a:srcRect t="30000" r="30964"/>
          <a:stretch>
            <a:fillRect/>
          </a:stretch>
        </p:blipFill>
        <p:spPr>
          <a:xfrm>
            <a:off x="4724400" y="1752600"/>
            <a:ext cx="3886200" cy="480060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5181600" cy="57451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000" dirty="0" smtClean="0"/>
              <a:t>	</a:t>
            </a:r>
            <a:r>
              <a:rPr lang="en-US" sz="4000" dirty="0" smtClean="0">
                <a:latin typeface="Harrington" pitchFamily="82" charset="0"/>
              </a:rPr>
              <a:t>They witnessed a little girl who was bitten and </a:t>
            </a:r>
            <a:r>
              <a:rPr lang="en-US" sz="4000" dirty="0" smtClean="0">
                <a:latin typeface="Harrington" pitchFamily="82" charset="0"/>
                <a:hlinkClick r:id="rId3" action="ppaction://hlinksldjump"/>
              </a:rPr>
              <a:t>clamored</a:t>
            </a:r>
            <a:r>
              <a:rPr lang="en-US" sz="4000" dirty="0" smtClean="0">
                <a:latin typeface="Harrington" pitchFamily="82" charset="0"/>
              </a:rPr>
              <a:t> in pain as she turned into an evil zombie and was </a:t>
            </a:r>
            <a:r>
              <a:rPr lang="en-US" sz="4000" dirty="0" smtClean="0">
                <a:latin typeface="Harrington" pitchFamily="82" charset="0"/>
                <a:hlinkClick r:id="rId4" action="ppaction://hlinksldjump"/>
              </a:rPr>
              <a:t>grotesque</a:t>
            </a:r>
            <a:r>
              <a:rPr lang="en-US" sz="4000" dirty="0" smtClean="0">
                <a:latin typeface="Harrington" pitchFamily="82" charset="0"/>
              </a:rPr>
              <a:t> for the rest of her life.  She began to roam the town terrifying the citizens along with the detested rabbits.</a:t>
            </a:r>
            <a:endParaRPr lang="en-US" sz="4000" dirty="0">
              <a:latin typeface="Harrington" pitchFamily="82" charset="0"/>
            </a:endParaRPr>
          </a:p>
        </p:txBody>
      </p:sp>
      <p:pic>
        <p:nvPicPr>
          <p:cNvPr id="4" name="7468_S7_tdm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4400" y="457200"/>
            <a:ext cx="304800" cy="304800"/>
          </a:xfrm>
          <a:prstGeom prst="rect">
            <a:avLst/>
          </a:prstGeom>
        </p:spPr>
      </p:pic>
      <p:pic>
        <p:nvPicPr>
          <p:cNvPr id="5" name="Picture 4" descr="luridbunnies4 0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96105" y="3733800"/>
            <a:ext cx="3051070" cy="237134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7150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>
                <a:latin typeface="Harrington" pitchFamily="82" charset="0"/>
              </a:rPr>
              <a:t>	</a:t>
            </a:r>
            <a:r>
              <a:rPr lang="en-US" sz="4000" dirty="0" smtClean="0">
                <a:latin typeface="Harrington" pitchFamily="82" charset="0"/>
              </a:rPr>
              <a:t>The creatures would pervade the town so stealthily that no one could hear them.  As the bunnies continued to </a:t>
            </a:r>
            <a:r>
              <a:rPr lang="en-US" sz="4000" dirty="0" smtClean="0">
                <a:latin typeface="Harrington" pitchFamily="82" charset="0"/>
                <a:hlinkClick r:id="rId3" action="ppaction://hlinksldjump"/>
              </a:rPr>
              <a:t>vex</a:t>
            </a:r>
            <a:r>
              <a:rPr lang="en-US" sz="4000" dirty="0" smtClean="0">
                <a:latin typeface="Harrington" pitchFamily="82" charset="0"/>
              </a:rPr>
              <a:t> the town people, the people became filled with apprehension and came up with a </a:t>
            </a:r>
            <a:r>
              <a:rPr lang="en-US" sz="4000" dirty="0" smtClean="0">
                <a:latin typeface="Harrington" pitchFamily="82" charset="0"/>
                <a:hlinkClick r:id="rId4" action="ppaction://hlinksldjump"/>
              </a:rPr>
              <a:t>singular</a:t>
            </a:r>
            <a:r>
              <a:rPr lang="en-US" sz="4000" dirty="0" smtClean="0">
                <a:latin typeface="Harrington" pitchFamily="82" charset="0"/>
              </a:rPr>
              <a:t> plan.</a:t>
            </a:r>
            <a:endParaRPr lang="en-US" sz="4000" dirty="0">
              <a:latin typeface="Harrington" pitchFamily="82" charset="0"/>
            </a:endParaRPr>
          </a:p>
        </p:txBody>
      </p:sp>
      <p:pic>
        <p:nvPicPr>
          <p:cNvPr id="4" name="7468_S8_tdm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43800" y="533400"/>
            <a:ext cx="304800" cy="30480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6172200" y="838200"/>
            <a:ext cx="2743200" cy="3048000"/>
          </a:xfrm>
          <a:prstGeom prst="wedgeEllipse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400800" y="2057400"/>
            <a:ext cx="25394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 Plan…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84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53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	</a:t>
            </a:r>
            <a:r>
              <a:rPr lang="en-US" sz="4000" dirty="0" smtClean="0">
                <a:latin typeface="Harrington" pitchFamily="82" charset="0"/>
              </a:rPr>
              <a:t>Even though there was </a:t>
            </a:r>
            <a:r>
              <a:rPr lang="en-US" sz="4000" dirty="0" smtClean="0">
                <a:latin typeface="Harrington" pitchFamily="82" charset="0"/>
                <a:hlinkClick r:id="rId3" action="ppaction://hlinksldjump"/>
              </a:rPr>
              <a:t>superfluous </a:t>
            </a:r>
            <a:r>
              <a:rPr lang="en-US" sz="4000" dirty="0" smtClean="0">
                <a:latin typeface="Harrington" pitchFamily="82" charset="0"/>
              </a:rPr>
              <a:t>amount of bunnies, the people were confident they could stop them.</a:t>
            </a:r>
            <a:endParaRPr lang="en-US" sz="4000" dirty="0">
              <a:latin typeface="Harrington" pitchFamily="82" charset="0"/>
            </a:endParaRPr>
          </a:p>
        </p:txBody>
      </p:sp>
      <p:pic>
        <p:nvPicPr>
          <p:cNvPr id="4" name="7468_S9_tdm.wav">
            <a:hlinkClick r:id="" action="ppaction://media"/>
          </p:cNvPr>
          <p:cNvPicPr>
            <a:picLocks noRot="1" noChangeAspect="1"/>
          </p:cNvPicPr>
          <p:nvPr>
            <a:wavAudioFile r:embed="rId1" name="7468_S9_tdm.wav"/>
          </p:nvPr>
        </p:nvPicPr>
        <p:blipFill>
          <a:blip r:embed="rId4" cstate="print"/>
          <a:stretch>
            <a:fillRect/>
          </a:stretch>
        </p:blipFill>
        <p:spPr>
          <a:xfrm>
            <a:off x="8153400" y="381000"/>
            <a:ext cx="304800" cy="304800"/>
          </a:xfrm>
          <a:prstGeom prst="rect">
            <a:avLst/>
          </a:prstGeom>
        </p:spPr>
      </p:pic>
      <p:pic>
        <p:nvPicPr>
          <p:cNvPr id="5" name="Picture 4" descr="cookie 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70872">
            <a:off x="5257800" y="1676400"/>
            <a:ext cx="3511296" cy="343509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3975</TotalTime>
  <Words>451</Words>
  <Application>Microsoft Office PowerPoint</Application>
  <PresentationFormat>On-screen Show (4:3)</PresentationFormat>
  <Paragraphs>65</Paragraphs>
  <Slides>30</Slides>
  <Notes>0</Notes>
  <HiddenSlides>0</HiddenSlides>
  <MMClips>28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Caesar’s English Story Lurid Bunnies Attack!</vt:lpstr>
      <vt:lpstr>In the shadowy corner of Elm and First Streets, there was a profound secret that was not manifest to the people who passed by the area. </vt:lpstr>
      <vt:lpstr>This was a secret that could change the course of mankind.  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Lurid Bunnies Attack Credit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Teri McGraw</dc:creator>
  <cp:lastModifiedBy> </cp:lastModifiedBy>
  <cp:revision>77</cp:revision>
  <dcterms:created xsi:type="dcterms:W3CDTF">2009-09-14T12:41:13Z</dcterms:created>
  <dcterms:modified xsi:type="dcterms:W3CDTF">2009-11-02T03:29:00Z</dcterms:modified>
</cp:coreProperties>
</file>