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2" r:id="rId4"/>
    <p:sldId id="258" r:id="rId5"/>
    <p:sldId id="264" r:id="rId6"/>
    <p:sldId id="259" r:id="rId7"/>
    <p:sldId id="265" r:id="rId8"/>
    <p:sldId id="261" r:id="rId9"/>
    <p:sldId id="266" r:id="rId10"/>
    <p:sldId id="269" r:id="rId11"/>
    <p:sldId id="270" r:id="rId12"/>
    <p:sldId id="271" r:id="rId13"/>
    <p:sldId id="273" r:id="rId14"/>
    <p:sldId id="263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4757" autoAdjust="0"/>
    <p:restoredTop sz="94660"/>
  </p:normalViewPr>
  <p:slideViewPr>
    <p:cSldViewPr>
      <p:cViewPr varScale="1">
        <p:scale>
          <a:sx n="74" d="100"/>
          <a:sy n="74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62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9A333-EB49-41A3-A9BE-5C2001554959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ED4326-6020-4249-8268-D67D1D94E40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D4326-6020-4249-8268-D67D1D94E40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D4326-6020-4249-8268-D67D1D94E40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E7BA-56A1-4557-9F74-E27732D626D2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6B5863-3554-4D1E-8721-B223AC6C53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12.png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image" Target="../media/image13.wmf"/><Relationship Id="rId5" Type="http://schemas.openxmlformats.org/officeDocument/2006/relationships/image" Target="../media/image2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2.png"/><Relationship Id="rId5" Type="http://schemas.openxmlformats.org/officeDocument/2006/relationships/slide" Target="slide14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5" Type="http://schemas.openxmlformats.org/officeDocument/2006/relationships/image" Target="../media/image5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9.wmf"/><Relationship Id="rId5" Type="http://schemas.openxmlformats.org/officeDocument/2006/relationships/image" Target="../media/image2.png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Midsummer Night’s Dream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Interactive Quiz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Teri McGraw</a:t>
            </a:r>
            <a:endParaRPr lang="en-US" dirty="0"/>
          </a:p>
        </p:txBody>
      </p:sp>
      <p:pic>
        <p:nvPicPr>
          <p:cNvPr id="1026" name="Picture 2" descr="C:\Documents and Settings\Owner\Local Settings\Temporary Internet Files\Content.IE5\8LQVGPI7\MCj0198916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304800"/>
            <a:ext cx="2106440" cy="1941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2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6)  What does this mean: I </a:t>
            </a:r>
            <a:r>
              <a:rPr lang="en-US" sz="2800" dirty="0" smtClean="0">
                <a:latin typeface="Papyrus" pitchFamily="66" charset="0"/>
              </a:rPr>
              <a:t>am, my lord, as well derived as he,  As well possess'd; my love is more than his;</a:t>
            </a:r>
            <a:br>
              <a:rPr lang="en-US" sz="2800" dirty="0" smtClean="0">
                <a:latin typeface="Papyrus" pitchFamily="66" charset="0"/>
              </a:rPr>
            </a:br>
            <a:r>
              <a:rPr lang="en-US" sz="2800" dirty="0" smtClean="0">
                <a:latin typeface="Papyrus" pitchFamily="66" charset="0"/>
              </a:rPr>
              <a:t>My fortunes every way as fairly rank'd? 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A)  </a:t>
            </a:r>
            <a:r>
              <a:rPr lang="en-US" dirty="0" smtClean="0">
                <a:hlinkClick r:id="rId3" action="ppaction://hlinksldjump"/>
              </a:rPr>
              <a:t>Lysander believes that he is as wealthy as Demetrius.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B)  </a:t>
            </a:r>
            <a:r>
              <a:rPr lang="en-US" dirty="0" smtClean="0">
                <a:hlinkClick r:id="rId4" action="ppaction://hlinksldjump"/>
              </a:rPr>
              <a:t>Lysander thinks that Demetrius is more in love with </a:t>
            </a:r>
            <a:r>
              <a:rPr lang="en-US" dirty="0" err="1" smtClean="0">
                <a:hlinkClick r:id="rId4" action="ppaction://hlinksldjump"/>
              </a:rPr>
              <a:t>Hermia</a:t>
            </a:r>
            <a:r>
              <a:rPr lang="en-US" dirty="0" smtClean="0">
                <a:hlinkClick r:id="rId4" action="ppaction://hlinksldjump"/>
              </a:rPr>
              <a:t> than he is.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514350" indent="-514350">
              <a:buAutoNum type="alphaUcParenR" startAt="3"/>
            </a:pPr>
            <a:r>
              <a:rPr lang="en-US" dirty="0" smtClean="0"/>
              <a:t> </a:t>
            </a:r>
            <a:r>
              <a:rPr lang="en-US" dirty="0" smtClean="0">
                <a:hlinkClick r:id="rId4" action="ppaction://hlinksldjump"/>
              </a:rPr>
              <a:t>Lysander is poor.</a:t>
            </a:r>
            <a:endParaRPr lang="en-US" dirty="0" smtClean="0"/>
          </a:p>
          <a:p>
            <a:pPr marL="514350" indent="-514350">
              <a:buAutoNum type="alphaUcParenR" startAt="3"/>
            </a:pPr>
            <a:endParaRPr lang="en-US" dirty="0" smtClean="0"/>
          </a:p>
          <a:p>
            <a:pPr marL="514350" indent="-514350">
              <a:buAutoNum type="alphaUcParenR" startAt="3"/>
            </a:pPr>
            <a:r>
              <a:rPr lang="en-US" dirty="0" smtClean="0"/>
              <a:t>  </a:t>
            </a:r>
            <a:r>
              <a:rPr lang="en-US" dirty="0" smtClean="0">
                <a:hlinkClick r:id="rId4" action="ppaction://hlinksldjump"/>
              </a:rPr>
              <a:t>Lysander does not really love </a:t>
            </a:r>
            <a:r>
              <a:rPr lang="en-US" dirty="0" err="1" smtClean="0">
                <a:hlinkClick r:id="rId4" action="ppaction://hlinksldjump"/>
              </a:rPr>
              <a:t>Hermia</a:t>
            </a:r>
            <a:r>
              <a:rPr lang="en-US" dirty="0" smtClean="0">
                <a:hlinkClick r:id="rId4" action="ppaction://hlinksldjump"/>
              </a:rPr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8468_Q6S_tdm.wav">
            <a:hlinkClick r:id="" action="ppaction://media"/>
          </p:cNvPr>
          <p:cNvPicPr>
            <a:picLocks noRot="1" noChangeAspect="1"/>
          </p:cNvPicPr>
          <p:nvPr>
            <a:wavAudioFile r:embed="rId1" name="8468_Q6S_tdm.wav"/>
          </p:nvPr>
        </p:nvPicPr>
        <p:blipFill>
          <a:blip r:embed="rId5"/>
          <a:stretch>
            <a:fillRect/>
          </a:stretch>
        </p:blipFill>
        <p:spPr>
          <a:xfrm>
            <a:off x="8153400" y="1066800"/>
            <a:ext cx="304800" cy="304800"/>
          </a:xfrm>
          <a:prstGeom prst="rect">
            <a:avLst/>
          </a:prstGeom>
        </p:spPr>
      </p:pic>
      <p:pic>
        <p:nvPicPr>
          <p:cNvPr id="6147" name="Picture 3" descr="C:\Documents and Settings\Owner\Local Settings\Temporary Internet Files\Content.IE5\WD81YBQ1\MCj04403950000[1]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43800" y="4419600"/>
            <a:ext cx="1295400" cy="129540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4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4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4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4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7924800" y="5562600"/>
            <a:ext cx="8382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7848600" y="106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7)  Who dotes on Demetrius?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A)  </a:t>
            </a:r>
            <a:r>
              <a:rPr lang="en-US" dirty="0" smtClean="0">
                <a:hlinkClick r:id="rId3" action="ppaction://hlinksldjump"/>
              </a:rPr>
              <a:t>Lysander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B)  </a:t>
            </a:r>
            <a:r>
              <a:rPr lang="en-US" dirty="0" err="1" smtClean="0">
                <a:hlinkClick r:id="rId3" action="ppaction://hlinksldjump"/>
              </a:rPr>
              <a:t>Hermia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C)  </a:t>
            </a:r>
            <a:r>
              <a:rPr lang="en-US" dirty="0" smtClean="0">
                <a:hlinkClick r:id="rId4" action="ppaction://hlinksldjump"/>
              </a:rPr>
              <a:t>Helena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D)  </a:t>
            </a:r>
            <a:r>
              <a:rPr lang="en-US" dirty="0" err="1" smtClean="0">
                <a:hlinkClick r:id="rId3" action="ppaction://hlinksldjump"/>
              </a:rPr>
              <a:t>Hippolyta</a:t>
            </a:r>
            <a:endParaRPr lang="en-US" dirty="0"/>
          </a:p>
        </p:txBody>
      </p:sp>
      <p:pic>
        <p:nvPicPr>
          <p:cNvPr id="4" name="8468_QS7_tdm.wav">
            <a:hlinkClick r:id="" action="ppaction://media"/>
          </p:cNvPr>
          <p:cNvPicPr>
            <a:picLocks noRot="1" noChangeAspect="1"/>
          </p:cNvPicPr>
          <p:nvPr>
            <a:wavAudioFile r:embed="rId1" name="8468_QS7_tdm.wav"/>
          </p:nvPr>
        </p:nvPicPr>
        <p:blipFill>
          <a:blip r:embed="rId5"/>
          <a:stretch>
            <a:fillRect/>
          </a:stretch>
        </p:blipFill>
        <p:spPr>
          <a:xfrm>
            <a:off x="8458200" y="228600"/>
            <a:ext cx="304800" cy="304800"/>
          </a:xfrm>
          <a:prstGeom prst="rect">
            <a:avLst/>
          </a:prstGeom>
        </p:spPr>
      </p:pic>
      <p:pic>
        <p:nvPicPr>
          <p:cNvPr id="7170" name="Picture 2" descr="C:\Program Files\Microsoft Office\MEDIA\CAGCAT10\j0230876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3498551"/>
            <a:ext cx="2971800" cy="299278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isometricRightUp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31"/>
                            </p:stCondLst>
                            <p:childTnLst>
                              <p:par>
                                <p:cTn id="3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" action="ppaction://hlinkshowjump?jump=lastslide" highlightClick="1"/>
          </p:cNvPr>
          <p:cNvSpPr/>
          <p:nvPr/>
        </p:nvSpPr>
        <p:spPr>
          <a:xfrm>
            <a:off x="8077200" y="5791200"/>
            <a:ext cx="6858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Sj00746900000[1].wav">
            <a:hlinkClick r:id="" action="ppaction://media"/>
          </p:cNvPr>
          <p:cNvPicPr>
            <a:picLocks noRot="1" noChangeAspect="1"/>
          </p:cNvPicPr>
          <p:nvPr>
            <a:wavAudioFile r:embed="rId1" name="MSj00746900000[1].wav"/>
          </p:nvPr>
        </p:nvPicPr>
        <p:blipFill>
          <a:blip r:embed="rId4"/>
          <a:stretch>
            <a:fillRect/>
          </a:stretch>
        </p:blipFill>
        <p:spPr>
          <a:xfrm>
            <a:off x="7848600" y="533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18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Sorry, you answered incorrectly.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50292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Please click here to return to the question for a second 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Action Button: Back or Previous 6">
            <a:hlinkClick r:id="" action="ppaction://hlinkshowjump?jump=lastslideviewed" highlightClick="1"/>
          </p:cNvPr>
          <p:cNvSpPr/>
          <p:nvPr/>
        </p:nvSpPr>
        <p:spPr>
          <a:xfrm>
            <a:off x="7315200" y="6172200"/>
            <a:ext cx="1447800" cy="685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C:\Documents and Settings\lab user\Local Settings\Temporary Internet Files\Content.IE5\8D2HEVMT\MPj0433161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209800"/>
            <a:ext cx="22860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ding.wav">
            <a:hlinkClick r:id="" action="ppaction://media"/>
          </p:cNvPr>
          <p:cNvPicPr>
            <a:picLocks noRot="1" noChangeAspect="1"/>
          </p:cNvPicPr>
          <p:nvPr>
            <a:wavAudioFile r:embed="rId1" name="ding.wav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1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Thank you for taking the quiz on </a:t>
            </a:r>
          </a:p>
          <a:p>
            <a:pPr>
              <a:buNone/>
            </a:pPr>
            <a:r>
              <a:rPr lang="en-US" i="1" dirty="0" smtClean="0"/>
              <a:t>A Midsummer Night’s Dream</a:t>
            </a:r>
            <a:r>
              <a:rPr lang="en-US" dirty="0" smtClean="0"/>
              <a:t>, </a:t>
            </a:r>
          </a:p>
          <a:p>
            <a:pPr>
              <a:buNone/>
            </a:pPr>
            <a:r>
              <a:rPr lang="en-US" dirty="0" smtClean="0"/>
              <a:t>Act 1, Scene 1.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/>
              <a:t>Credits:  </a:t>
            </a:r>
            <a:r>
              <a:rPr lang="en-US" i="1" dirty="0" smtClean="0"/>
              <a:t>A </a:t>
            </a:r>
            <a:r>
              <a:rPr lang="en-US" i="1" dirty="0" smtClean="0"/>
              <a:t>Midsummer Night’s Dream </a:t>
            </a:r>
            <a:r>
              <a:rPr lang="en-US" dirty="0" smtClean="0"/>
              <a:t>by William </a:t>
            </a:r>
            <a:r>
              <a:rPr lang="en-US" dirty="0" smtClean="0"/>
              <a:t>Shakespeare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Clip art (Shakespeare image, wedding doves, ring, female sign, heart and ring, coins, hearts within hearts, and frown face) are all from Microsoft PowerPoint 2007).</a:t>
            </a:r>
          </a:p>
          <a:p>
            <a:pPr>
              <a:buNone/>
            </a:pPr>
            <a:r>
              <a:rPr lang="en-US" dirty="0" smtClean="0"/>
              <a:t>Sounds (rowdy applause, light applause, clapping, clapping  cheer, crowd cheer, and ding) are from Microsoft PowerPoint 2007.</a:t>
            </a:r>
          </a:p>
          <a:p>
            <a:pPr>
              <a:buNone/>
            </a:pPr>
            <a:r>
              <a:rPr lang="en-US" dirty="0" smtClean="0"/>
              <a:t>Narration by Teri McGraw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609600"/>
            <a:ext cx="1625023" cy="223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1)  How many days will it be before Hippolyta’s and Theseus’s nuptial?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arenR"/>
            </a:pPr>
            <a:r>
              <a:rPr lang="en-US" dirty="0" smtClean="0">
                <a:hlinkClick r:id="rId3" action="ppaction://hlinksldjump"/>
              </a:rPr>
              <a:t>five</a:t>
            </a:r>
            <a:endParaRPr lang="en-US" dirty="0" smtClean="0"/>
          </a:p>
          <a:p>
            <a:pPr marL="514350" indent="-514350">
              <a:buAutoNum type="alphaUcParenR"/>
            </a:pPr>
            <a:endParaRPr lang="en-US" dirty="0" smtClean="0"/>
          </a:p>
          <a:p>
            <a:pPr marL="514350" indent="-514350">
              <a:buAutoNum type="alphaUcParenR" startAt="2"/>
            </a:pPr>
            <a:r>
              <a:rPr lang="en-US" dirty="0" smtClean="0">
                <a:hlinkClick r:id="rId3" action="ppaction://hlinksldjump"/>
              </a:rPr>
              <a:t>ten</a:t>
            </a:r>
            <a:endParaRPr lang="en-US" dirty="0" smtClean="0"/>
          </a:p>
          <a:p>
            <a:pPr marL="514350" indent="-514350">
              <a:buAutoNum type="alphaUcParenR" startAt="2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C) </a:t>
            </a:r>
            <a:r>
              <a:rPr lang="en-US" dirty="0" smtClean="0">
                <a:hlinkClick r:id="rId4" action="ppaction://hlinksldjump"/>
              </a:rPr>
              <a:t>four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D) </a:t>
            </a:r>
            <a:r>
              <a:rPr lang="en-US" dirty="0" smtClean="0">
                <a:hlinkClick r:id="rId3" action="ppaction://hlinksldjump"/>
              </a:rPr>
              <a:t>six</a:t>
            </a:r>
            <a:endParaRPr lang="en-US" dirty="0"/>
          </a:p>
        </p:txBody>
      </p:sp>
      <p:pic>
        <p:nvPicPr>
          <p:cNvPr id="7" name="8468_Q1S_tdm.wav">
            <a:hlinkClick r:id="" action="ppaction://media"/>
          </p:cNvPr>
          <p:cNvPicPr>
            <a:picLocks noRot="1" noChangeAspect="1"/>
          </p:cNvPicPr>
          <p:nvPr>
            <a:wavAudioFile r:embed="rId1" name="8468_Q1S_tdm.wav"/>
          </p:nvPr>
        </p:nvPicPr>
        <p:blipFill>
          <a:blip r:embed="rId5"/>
          <a:stretch>
            <a:fillRect/>
          </a:stretch>
        </p:blipFill>
        <p:spPr>
          <a:xfrm>
            <a:off x="8458200" y="381000"/>
            <a:ext cx="304800" cy="304800"/>
          </a:xfrm>
          <a:prstGeom prst="rect">
            <a:avLst/>
          </a:prstGeom>
        </p:spPr>
      </p:pic>
      <p:pic>
        <p:nvPicPr>
          <p:cNvPr id="2050" name="Picture 2" descr="C:\Documents and Settings\Owner\Local Settings\Temporary Internet Files\Content.IE5\Y7SJ6DAD\MPj0438932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3657600"/>
            <a:ext cx="1984248" cy="1982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  <a:endParaRPr lang="en-US" dirty="0"/>
          </a:p>
        </p:txBody>
      </p:sp>
      <p:pic>
        <p:nvPicPr>
          <p:cNvPr id="1026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627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rId4" action="ppaction://hlinksldjump" highlightClick="1"/>
          </p:cNvPr>
          <p:cNvSpPr/>
          <p:nvPr/>
        </p:nvSpPr>
        <p:spPr>
          <a:xfrm>
            <a:off x="7848600" y="5791200"/>
            <a:ext cx="685800" cy="609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MSj00746860000[1].wav">
            <a:hlinkClick r:id="" action="ppaction://media"/>
          </p:cNvPr>
          <p:cNvPicPr>
            <a:picLocks noRot="1" noChangeAspect="1"/>
          </p:cNvPicPr>
          <p:nvPr>
            <a:wavAudioFile r:embed="rId1" name="MSj00746860000[1].wav"/>
          </p:nvPr>
        </p:nvPicPr>
        <p:blipFill>
          <a:blip r:embed="rId5"/>
          <a:stretch>
            <a:fillRect/>
          </a:stretch>
        </p:blipFill>
        <p:spPr>
          <a:xfrm>
            <a:off x="7848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348"/>
                            </p:stCondLst>
                            <p:childTnLst>
                              <p:par>
                                <p:cTn id="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348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2)  Who does Egeus want Hermia to marry?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A) </a:t>
            </a:r>
            <a:r>
              <a:rPr lang="en-US" dirty="0" smtClean="0">
                <a:hlinkClick r:id="rId3" action="ppaction://hlinksldjump"/>
              </a:rPr>
              <a:t>Lysander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B) </a:t>
            </a:r>
            <a:r>
              <a:rPr lang="en-US" dirty="0" smtClean="0">
                <a:hlinkClick r:id="rId4" action="ppaction://hlinksldjump"/>
              </a:rPr>
              <a:t>Demetrius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C) </a:t>
            </a:r>
            <a:r>
              <a:rPr lang="en-US" dirty="0" err="1" smtClean="0">
                <a:hlinkClick r:id="rId3" action="ppaction://hlinksldjump"/>
              </a:rPr>
              <a:t>Theseus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D) </a:t>
            </a:r>
            <a:r>
              <a:rPr lang="en-US" dirty="0" err="1" smtClean="0">
                <a:hlinkClick r:id="rId3" action="ppaction://hlinksldjump"/>
              </a:rPr>
              <a:t>Hippolyta</a:t>
            </a:r>
            <a:endParaRPr lang="en-US" dirty="0"/>
          </a:p>
        </p:txBody>
      </p:sp>
      <p:pic>
        <p:nvPicPr>
          <p:cNvPr id="5" name="8468_Q2Stdm.wav">
            <a:hlinkClick r:id="" action="ppaction://media"/>
          </p:cNvPr>
          <p:cNvPicPr>
            <a:picLocks noRot="1" noChangeAspect="1"/>
          </p:cNvPicPr>
          <p:nvPr>
            <a:wavAudioFile r:embed="rId1" name="8468_Q2Stdm.wav"/>
          </p:nvPr>
        </p:nvPicPr>
        <p:blipFill>
          <a:blip r:embed="rId5"/>
          <a:stretch>
            <a:fillRect/>
          </a:stretch>
        </p:blipFill>
        <p:spPr>
          <a:xfrm>
            <a:off x="8153400" y="914400"/>
            <a:ext cx="304800" cy="304800"/>
          </a:xfrm>
          <a:prstGeom prst="rect">
            <a:avLst/>
          </a:prstGeom>
        </p:spPr>
      </p:pic>
      <p:pic>
        <p:nvPicPr>
          <p:cNvPr id="3075" name="Picture 3" descr="C:\Documents and Settings\Owner\Local Settings\Temporary Internet Files\Content.IE5\4PYNSPIN\MPj0439253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2743200"/>
            <a:ext cx="2209800" cy="2209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  <a:endParaRPr lang="en-US" dirty="0"/>
          </a:p>
        </p:txBody>
      </p:sp>
      <p:pic>
        <p:nvPicPr>
          <p:cNvPr id="1026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rId4" action="ppaction://hlinksldjump" highlightClick="1"/>
          </p:cNvPr>
          <p:cNvSpPr/>
          <p:nvPr/>
        </p:nvSpPr>
        <p:spPr>
          <a:xfrm>
            <a:off x="7848600" y="6019800"/>
            <a:ext cx="762000" cy="5334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tretch>
            <a:fillRect/>
          </a:stretch>
        </p:blipFill>
        <p:spPr>
          <a:xfrm>
            <a:off x="80772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45"/>
                            </p:stCondLst>
                            <p:childTnLst>
                              <p:par>
                                <p:cTn id="8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3)  What is the name of </a:t>
            </a:r>
            <a:r>
              <a:rPr lang="en-US" dirty="0" err="1" smtClean="0"/>
              <a:t>Egeus’s</a:t>
            </a:r>
            <a:r>
              <a:rPr lang="en-US" dirty="0" smtClean="0"/>
              <a:t> daughter?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A) </a:t>
            </a:r>
            <a:r>
              <a:rPr lang="en-US" dirty="0" smtClean="0">
                <a:hlinkClick r:id="rId4" action="ppaction://hlinksldjump"/>
              </a:rPr>
              <a:t>Hermia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B) </a:t>
            </a:r>
            <a:r>
              <a:rPr lang="en-US" dirty="0" smtClean="0">
                <a:hlinkClick r:id="rId5" action="ppaction://hlinksldjump"/>
              </a:rPr>
              <a:t>Helena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C) </a:t>
            </a:r>
            <a:r>
              <a:rPr lang="en-US" dirty="0" smtClean="0">
                <a:hlinkClick r:id="rId5" action="ppaction://hlinksldjump"/>
              </a:rPr>
              <a:t>Lysander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D) </a:t>
            </a:r>
            <a:r>
              <a:rPr lang="en-US" dirty="0" smtClean="0">
                <a:hlinkClick r:id="rId5" action="ppaction://hlinksldjump"/>
              </a:rPr>
              <a:t>Demetrius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8468_Q3S_tdm.wav">
            <a:hlinkClick r:id="" action="ppaction://media"/>
          </p:cNvPr>
          <p:cNvPicPr>
            <a:picLocks noRot="1" noChangeAspect="1"/>
          </p:cNvPicPr>
          <p:nvPr>
            <a:wavAudioFile r:embed="rId1" name="8468_Q3S_tdm.wav"/>
          </p:nvPr>
        </p:nvPicPr>
        <p:blipFill>
          <a:blip r:embed="rId6"/>
          <a:stretch>
            <a:fillRect/>
          </a:stretch>
        </p:blipFill>
        <p:spPr>
          <a:xfrm>
            <a:off x="8534400" y="457200"/>
            <a:ext cx="304800" cy="304800"/>
          </a:xfrm>
          <a:prstGeom prst="rect">
            <a:avLst/>
          </a:prstGeom>
        </p:spPr>
      </p:pic>
      <p:pic>
        <p:nvPicPr>
          <p:cNvPr id="4103" name="Picture 7" descr="C:\Documents and Settings\Owner\Local Settings\Temporary Internet Files\Content.IE5\WD81YBQ1\MPj04422880000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9000" y="3669681"/>
            <a:ext cx="1320383" cy="1473354"/>
          </a:xfrm>
          <a:prstGeom prst="rect">
            <a:avLst/>
          </a:prstGeom>
          <a:solidFill>
            <a:srgbClr val="000000">
              <a:shade val="95000"/>
            </a:srgbClr>
          </a:solidFill>
          <a:ln w="38100" cap="sq">
            <a:solidFill>
              <a:srgbClr val="FF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  <a:endParaRPr lang="en-US" dirty="0"/>
          </a:p>
        </p:txBody>
      </p:sp>
      <p:pic>
        <p:nvPicPr>
          <p:cNvPr id="1026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rId4" action="ppaction://hlinksldjump" highlightClick="1"/>
          </p:cNvPr>
          <p:cNvSpPr/>
          <p:nvPr/>
        </p:nvSpPr>
        <p:spPr>
          <a:xfrm>
            <a:off x="8305800" y="6019800"/>
            <a:ext cx="609600" cy="609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SSN00499A0000[1].wav">
            <a:hlinkClick r:id="" action="ppaction://media"/>
          </p:cNvPr>
          <p:cNvPicPr>
            <a:picLocks noRot="1" noChangeAspect="1"/>
          </p:cNvPicPr>
          <p:nvPr>
            <a:wavAudioFile r:embed="rId1" name="MSSN00499A0000[1].wav"/>
          </p:nvPr>
        </p:nvPicPr>
        <p:blipFill>
          <a:blip r:embed="rId5"/>
          <a:stretch>
            <a:fillRect/>
          </a:stretch>
        </p:blipFill>
        <p:spPr>
          <a:xfrm>
            <a:off x="7924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5)  If Hermia will not marry Demetrius, what will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lphaUcParenR"/>
            </a:pPr>
            <a:r>
              <a:rPr lang="en-US" dirty="0" smtClean="0">
                <a:hlinkClick r:id="rId3" action="ppaction://hlinksldjump"/>
              </a:rPr>
              <a:t>She will be able to marry Lysander.</a:t>
            </a:r>
            <a:endParaRPr lang="en-US" dirty="0" smtClean="0"/>
          </a:p>
          <a:p>
            <a:pPr marL="514350" indent="-514350">
              <a:buAutoNum type="alphaUcParenR"/>
            </a:pPr>
            <a:endParaRPr lang="en-US" dirty="0" smtClean="0"/>
          </a:p>
          <a:p>
            <a:pPr marL="514350" indent="-514350">
              <a:buAutoNum type="alphaUcParenR" startAt="2"/>
            </a:pPr>
            <a:r>
              <a:rPr lang="en-US" dirty="0" smtClean="0">
                <a:hlinkClick r:id="rId3" action="ppaction://hlinksldjump"/>
              </a:rPr>
              <a:t>She will die the death.</a:t>
            </a:r>
            <a:endParaRPr lang="en-US" dirty="0" smtClean="0"/>
          </a:p>
          <a:p>
            <a:pPr marL="514350" indent="-514350">
              <a:buAutoNum type="alphaUcParenR" startAt="2"/>
            </a:pPr>
            <a:endParaRPr lang="en-US" dirty="0" smtClean="0"/>
          </a:p>
          <a:p>
            <a:pPr marL="514350" indent="-514350">
              <a:buAutoNum type="alphaUcParenR" startAt="3"/>
            </a:pPr>
            <a:r>
              <a:rPr lang="en-US" dirty="0" smtClean="0">
                <a:hlinkClick r:id="rId3" action="ppaction://hlinksldjump"/>
              </a:rPr>
              <a:t>She will have to become a nun.</a:t>
            </a:r>
            <a:endParaRPr lang="en-US" dirty="0" smtClean="0"/>
          </a:p>
          <a:p>
            <a:pPr marL="514350" indent="-514350">
              <a:buAutoNum type="alphaUcParenR" startAt="3"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D)  </a:t>
            </a:r>
            <a:r>
              <a:rPr lang="en-US" dirty="0" smtClean="0">
                <a:hlinkClick r:id="rId4" action="ppaction://hlinksldjump"/>
              </a:rPr>
              <a:t>Both B &amp; C are correct.</a:t>
            </a:r>
            <a:endParaRPr lang="en-US" dirty="0"/>
          </a:p>
        </p:txBody>
      </p:sp>
      <p:pic>
        <p:nvPicPr>
          <p:cNvPr id="4" name="8468_QS5_tdm.wav">
            <a:hlinkClick r:id="" action="ppaction://media"/>
          </p:cNvPr>
          <p:cNvPicPr>
            <a:picLocks noRot="1" noChangeAspect="1"/>
          </p:cNvPicPr>
          <p:nvPr>
            <a:wavAudioFile r:embed="rId1" name="8468_QS5_tdm.wav"/>
          </p:nvPr>
        </p:nvPicPr>
        <p:blipFill>
          <a:blip r:embed="rId5"/>
          <a:stretch>
            <a:fillRect/>
          </a:stretch>
        </p:blipFill>
        <p:spPr>
          <a:xfrm>
            <a:off x="8229600" y="533400"/>
            <a:ext cx="304800" cy="304800"/>
          </a:xfrm>
          <a:prstGeom prst="rect">
            <a:avLst/>
          </a:prstGeom>
        </p:spPr>
      </p:pic>
      <p:pic>
        <p:nvPicPr>
          <p:cNvPr id="5122" name="Picture 2" descr="C:\Documents and Settings\Owner\Local Settings\Temporary Internet Files\Content.IE5\8LQVGPI7\MCj02126670000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4343400"/>
            <a:ext cx="1813255" cy="1308506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RightUp"/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4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4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4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4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 know Shakespeare!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You are correct!</a:t>
            </a:r>
            <a:endParaRPr lang="en-US" dirty="0"/>
          </a:p>
        </p:txBody>
      </p:sp>
      <p:pic>
        <p:nvPicPr>
          <p:cNvPr id="1026" name="Picture 2" descr="C:\Documents and Settings\lab user\Local Settings\Temporary Internet Files\Content.IE5\CL2BZDZV\MCj0379075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600200"/>
            <a:ext cx="3436373" cy="4637087"/>
          </a:xfrm>
          <a:prstGeom prst="rect">
            <a:avLst/>
          </a:prstGeom>
          <a:noFill/>
        </p:spPr>
      </p:pic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8001000" y="5638800"/>
            <a:ext cx="685800" cy="8382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MSj00746860000[1].wav">
            <a:hlinkClick r:id="" action="ppaction://media"/>
          </p:cNvPr>
          <p:cNvPicPr>
            <a:picLocks noRot="1" noChangeAspect="1"/>
          </p:cNvPicPr>
          <p:nvPr>
            <a:wavAudioFile r:embed="rId1" name="MSj00746860000[1].wav"/>
          </p:nvPr>
        </p:nvPicPr>
        <p:blipFill>
          <a:blip r:embed="rId4"/>
          <a:stretch>
            <a:fillRect/>
          </a:stretch>
        </p:blipFill>
        <p:spPr>
          <a:xfrm>
            <a:off x="83820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3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Papyrus"/>
        <a:ea typeface=""/>
        <a:cs typeface=""/>
      </a:majorFont>
      <a:minorFont>
        <a:latin typeface="Papyru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338</Words>
  <Application>Microsoft Office PowerPoint</Application>
  <PresentationFormat>On-screen Show (4:3)</PresentationFormat>
  <Paragraphs>77</Paragraphs>
  <Slides>15</Slides>
  <Notes>2</Notes>
  <HiddenSlides>0</HiddenSlides>
  <MMClips>13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 Midsummer Night’s Dream</vt:lpstr>
      <vt:lpstr>1)  How many days will it be before Hippolyta’s and Theseus’s nuptial?</vt:lpstr>
      <vt:lpstr>You know Shakespeare!</vt:lpstr>
      <vt:lpstr>2)  Who does Egeus want Hermia to marry?</vt:lpstr>
      <vt:lpstr>You know Shakespeare!</vt:lpstr>
      <vt:lpstr>3)  What is the name of Egeus’s daughter?</vt:lpstr>
      <vt:lpstr>You know Shakespeare!</vt:lpstr>
      <vt:lpstr>5)  If Hermia will not marry Demetrius, what will happen?</vt:lpstr>
      <vt:lpstr>You know Shakespeare!</vt:lpstr>
      <vt:lpstr> 6)  What does this mean: I am, my lord, as well derived as he,  As well possess'd; my love is more than his; My fortunes every way as fairly rank'd?  </vt:lpstr>
      <vt:lpstr>You know Shakespeare!</vt:lpstr>
      <vt:lpstr>7)  Who dotes on Demetrius?</vt:lpstr>
      <vt:lpstr>You know Shakespeare!</vt:lpstr>
      <vt:lpstr>Slide 14</vt:lpstr>
      <vt:lpstr>Slide 15</vt:lpstr>
    </vt:vector>
  </TitlesOfParts>
  <Company>UWG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Midsummer Night’s Dream</dc:title>
  <dc:creator>lab user</dc:creator>
  <cp:lastModifiedBy> </cp:lastModifiedBy>
  <cp:revision>78</cp:revision>
  <dcterms:created xsi:type="dcterms:W3CDTF">2009-09-12T15:30:43Z</dcterms:created>
  <dcterms:modified xsi:type="dcterms:W3CDTF">2009-09-21T01:22:15Z</dcterms:modified>
</cp:coreProperties>
</file>