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76" r:id="rId2"/>
    <p:sldId id="256" r:id="rId3"/>
    <p:sldId id="257" r:id="rId4"/>
    <p:sldId id="258" r:id="rId5"/>
    <p:sldId id="260" r:id="rId6"/>
    <p:sldId id="262" r:id="rId7"/>
    <p:sldId id="277" r:id="rId8"/>
    <p:sldId id="261" r:id="rId9"/>
    <p:sldId id="263" r:id="rId10"/>
    <p:sldId id="264" r:id="rId11"/>
    <p:sldId id="267" r:id="rId12"/>
    <p:sldId id="265" r:id="rId13"/>
    <p:sldId id="278" r:id="rId14"/>
    <p:sldId id="279" r:id="rId15"/>
    <p:sldId id="266" r:id="rId16"/>
    <p:sldId id="280" r:id="rId17"/>
    <p:sldId id="268" r:id="rId18"/>
    <p:sldId id="269" r:id="rId19"/>
    <p:sldId id="270" r:id="rId20"/>
    <p:sldId id="271" r:id="rId21"/>
    <p:sldId id="281" r:id="rId22"/>
    <p:sldId id="272" r:id="rId23"/>
    <p:sldId id="273" r:id="rId24"/>
    <p:sldId id="274" r:id="rId25"/>
    <p:sldId id="275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62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BAE22-85AD-4D91-BFC2-6E2B4E8DF4ED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D815D-C7BB-4294-BF54-DCE00D37EA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BB20E9-C6EE-4B5B-9513-0AF58E8685A8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D19D6-94E7-47D2-B248-5FAE866A42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D19D6-94E7-47D2-B248-5FAE866A42E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40ADD-A865-4E3B-A443-6C7962FB678B}" type="datetimeFigureOut">
              <a:rPr lang="en-US" smtClean="0"/>
              <a:pPr/>
              <a:t>9/20/2009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E12C0-157A-4478-981B-434D95E3E4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0.wav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1.wav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5.wav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pyrus" pitchFamily="66" charset="0"/>
              </a:rPr>
              <a:t>A Midsummer Night’s Dream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26459" y="1524000"/>
            <a:ext cx="3546764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477000" y="6248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Teri McGraw 7468</a:t>
            </a:r>
            <a:endParaRPr lang="en-US" dirty="0"/>
          </a:p>
        </p:txBody>
      </p:sp>
      <p:pic>
        <p:nvPicPr>
          <p:cNvPr id="5" name="please enjoy.wav">
            <a:hlinkClick r:id="" action="ppaction://media"/>
          </p:cNvPr>
          <p:cNvPicPr>
            <a:picLocks noRot="1" noChangeAspect="1"/>
          </p:cNvPicPr>
          <p:nvPr>
            <a:wavAudioFile r:embed="rId1" name="please enjoy.wav"/>
          </p:nvPr>
        </p:nvPicPr>
        <p:blipFill>
          <a:blip r:embed="rId4"/>
          <a:stretch>
            <a:fillRect/>
          </a:stretch>
        </p:blipFill>
        <p:spPr>
          <a:xfrm>
            <a:off x="7467600" y="152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1143000"/>
            <a:ext cx="6477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Papyrus" pitchFamily="66" charset="0"/>
              </a:rPr>
              <a:t>Consent to marry with Demetrius,</a:t>
            </a:r>
            <a:br>
              <a:rPr lang="en-US" sz="3200" dirty="0">
                <a:latin typeface="Papyrus" pitchFamily="66" charset="0"/>
              </a:rPr>
            </a:br>
            <a:r>
              <a:rPr lang="en-US" sz="3200" dirty="0">
                <a:latin typeface="Papyrus" pitchFamily="66" charset="0"/>
              </a:rPr>
              <a:t>I beg the ancient privilege of Athens,</a:t>
            </a:r>
            <a:br>
              <a:rPr lang="en-US" sz="3200" dirty="0">
                <a:latin typeface="Papyrus" pitchFamily="66" charset="0"/>
              </a:rPr>
            </a:br>
            <a:r>
              <a:rPr lang="en-US" sz="3200" dirty="0">
                <a:latin typeface="Papyrus" pitchFamily="66" charset="0"/>
              </a:rPr>
              <a:t>As she is mine, I may dispose of her:</a:t>
            </a:r>
            <a:br>
              <a:rPr lang="en-US" sz="3200" dirty="0">
                <a:latin typeface="Papyrus" pitchFamily="66" charset="0"/>
              </a:rPr>
            </a:br>
            <a:r>
              <a:rPr lang="en-US" sz="3200" dirty="0">
                <a:latin typeface="Papyrus" pitchFamily="66" charset="0"/>
              </a:rPr>
              <a:t>Which shall be either to this gentleman</a:t>
            </a:r>
            <a:br>
              <a:rPr lang="en-US" sz="3200" dirty="0">
                <a:latin typeface="Papyrus" pitchFamily="66" charset="0"/>
              </a:rPr>
            </a:br>
            <a:r>
              <a:rPr lang="en-US" sz="3200" dirty="0">
                <a:latin typeface="Papyrus" pitchFamily="66" charset="0"/>
              </a:rPr>
              <a:t>Or to her death, according to our law</a:t>
            </a:r>
            <a:br>
              <a:rPr lang="en-US" sz="3200" dirty="0">
                <a:latin typeface="Papyrus" pitchFamily="66" charset="0"/>
              </a:rPr>
            </a:br>
            <a:r>
              <a:rPr lang="en-US" sz="3200" dirty="0">
                <a:latin typeface="Papyrus" pitchFamily="66" charset="0"/>
              </a:rPr>
              <a:t>Immediately provided in that case.</a:t>
            </a:r>
          </a:p>
        </p:txBody>
      </p:sp>
      <p:pic>
        <p:nvPicPr>
          <p:cNvPr id="9" name="8468_S10_tdm.wav">
            <a:hlinkClick r:id="" action="ppaction://media"/>
          </p:cNvPr>
          <p:cNvPicPr>
            <a:picLocks noRot="1" noChangeAspect="1"/>
          </p:cNvPicPr>
          <p:nvPr>
            <a:wavAudioFile r:embed="rId2" name="8468_S10_tdm.wav"/>
          </p:nvPr>
        </p:nvPicPr>
        <p:blipFill>
          <a:blip r:embed="rId4"/>
          <a:stretch>
            <a:fillRect/>
          </a:stretch>
        </p:blipFill>
        <p:spPr>
          <a:xfrm>
            <a:off x="7239000" y="6096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0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90600" y="1065264"/>
            <a:ext cx="7543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 </a:t>
            </a:r>
            <a:endParaRPr kumimoji="0" lang="en-US" sz="3200" b="0" i="0" u="none" strike="noStrike" cap="none" normalizeH="0" baseline="0" dirty="0" smtClean="0" bmk="">
              <a:ln>
                <a:noFill/>
              </a:ln>
              <a:effectLst/>
              <a:latin typeface="Papyrus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What say you, </a:t>
            </a:r>
            <a:r>
              <a:rPr kumimoji="0" lang="en-US" sz="3200" b="0" i="0" u="none" strike="noStrike" cap="none" normalizeH="0" baseline="0" dirty="0" err="1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Hermia</a:t>
            </a: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? Be advised fair maid: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To you your father should be as a god;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One that composed your beauties, yea, and one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To whom you are but as a form in wax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By him imprinted and within his power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To leave the figure or disfigure it.</a:t>
            </a:r>
            <a:b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32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Demetrius is a worthy gentleman.</a:t>
            </a:r>
            <a:endParaRPr kumimoji="0" lang="en-US" sz="3200" b="0" i="0" u="none" strike="noStrike" cap="none" normalizeH="0" baseline="0" dirty="0" smtClean="0">
              <a:ln>
                <a:noFill/>
              </a:ln>
              <a:effectLst/>
              <a:latin typeface="Papyru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4572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 bmk="">
                <a:latin typeface="Papyrus" pitchFamily="66" charset="0"/>
                <a:ea typeface="Times New Roman" pitchFamily="18" charset="0"/>
              </a:rPr>
              <a:t>THESEUS</a:t>
            </a:r>
            <a:endParaRPr lang="en-US" dirty="0"/>
          </a:p>
        </p:txBody>
      </p:sp>
      <p:pic>
        <p:nvPicPr>
          <p:cNvPr id="7" name="8468_S11_tdm.wav">
            <a:hlinkClick r:id="" action="ppaction://media"/>
          </p:cNvPr>
          <p:cNvPicPr>
            <a:picLocks noRot="1" noChangeAspect="1"/>
          </p:cNvPicPr>
          <p:nvPr>
            <a:wavAudioFile r:embed="rId1" name="8468_S11_tdm.wav"/>
          </p:nvPr>
        </p:nvPicPr>
        <p:blipFill>
          <a:blip r:embed="rId3"/>
          <a:stretch>
            <a:fillRect/>
          </a:stretch>
        </p:blipFill>
        <p:spPr>
          <a:xfrm>
            <a:off x="7086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1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6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idx="1"/>
          </p:nvPr>
        </p:nvSpPr>
        <p:spPr>
          <a:xfrm>
            <a:off x="457200" y="914400"/>
            <a:ext cx="6477000" cy="6858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12800" dirty="0" smtClean="0">
                <a:latin typeface="Papyrus" pitchFamily="66" charset="0"/>
              </a:rPr>
              <a:t/>
            </a:r>
            <a:br>
              <a:rPr lang="en-US" sz="12800" dirty="0" smtClean="0">
                <a:latin typeface="Papyrus" pitchFamily="66" charset="0"/>
              </a:rPr>
            </a:br>
            <a:r>
              <a:rPr lang="en-US" sz="12800" dirty="0" smtClean="0">
                <a:latin typeface="Papyrus" pitchFamily="66" charset="0"/>
              </a:rPr>
              <a:t>So is Lysander.</a:t>
            </a:r>
            <a:r>
              <a:rPr lang="en-US" dirty="0" smtClean="0">
                <a:latin typeface="Papyrus" pitchFamily="66" charset="0"/>
              </a:rPr>
              <a:t/>
            </a:r>
            <a:br>
              <a:rPr lang="en-US" dirty="0" smtClean="0">
                <a:latin typeface="Papyrus" pitchFamily="66" charset="0"/>
              </a:rPr>
            </a:br>
            <a:endParaRPr lang="en-US" dirty="0">
              <a:latin typeface="Papyru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5334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HERMIA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4419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Papyrus" pitchFamily="66" charset="0"/>
              </a:rPr>
              <a:t/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/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 </a:t>
            </a:r>
            <a:br>
              <a:rPr lang="en-US" dirty="0" smtClean="0">
                <a:latin typeface="Papyrus" pitchFamily="66" charset="0"/>
              </a:rPr>
            </a:b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5562600"/>
            <a:ext cx="556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Papyrus" pitchFamily="66" charset="0"/>
              </a:rPr>
              <a:t/>
            </a:r>
            <a:br>
              <a:rPr lang="en-US" sz="3200" dirty="0" smtClean="0">
                <a:latin typeface="Papyrus" pitchFamily="66" charset="0"/>
              </a:rPr>
            </a:br>
            <a:endParaRPr lang="en-US" sz="3200" dirty="0"/>
          </a:p>
        </p:txBody>
      </p:sp>
      <p:pic>
        <p:nvPicPr>
          <p:cNvPr id="8" name="8468_S12_tdm.wav">
            <a:hlinkClick r:id="" action="ppaction://media"/>
          </p:cNvPr>
          <p:cNvPicPr>
            <a:picLocks noRot="1" noChangeAspect="1"/>
          </p:cNvPicPr>
          <p:nvPr>
            <a:wavAudioFile r:embed="rId1" name="8468_S12_tdm.wav"/>
          </p:nvPr>
        </p:nvPicPr>
        <p:blipFill>
          <a:blip r:embed="rId3"/>
          <a:stretch>
            <a:fillRect/>
          </a:stretch>
        </p:blipFill>
        <p:spPr>
          <a:xfrm>
            <a:off x="68580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000" b="1" dirty="0" smtClean="0">
                <a:latin typeface="Papyrus" pitchFamily="66" charset="0"/>
              </a:rPr>
              <a:t>THESEUS</a:t>
            </a:r>
            <a:r>
              <a:rPr lang="en-US" dirty="0" smtClean="0">
                <a:latin typeface="Papyrus" pitchFamily="66" charset="0"/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	In himself he is;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But in this kind, wanting your father's voice,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The other must be held the </a:t>
            </a:r>
            <a:r>
              <a:rPr lang="en-US" sz="3600" dirty="0" smtClean="0">
                <a:latin typeface="Papyrus" pitchFamily="66" charset="0"/>
              </a:rPr>
              <a:t>worthier.</a:t>
            </a:r>
            <a:endParaRPr lang="en-US" dirty="0"/>
          </a:p>
        </p:txBody>
      </p:sp>
      <p:pic>
        <p:nvPicPr>
          <p:cNvPr id="6" name="8468_S13_tdm.wav">
            <a:hlinkClick r:id="" action="ppaction://media"/>
          </p:cNvPr>
          <p:cNvPicPr>
            <a:picLocks noRot="1" noChangeAspect="1"/>
          </p:cNvPicPr>
          <p:nvPr>
            <a:wavAudioFile r:embed="rId1" name="8468_S13_tdm.wav"/>
          </p:nvPr>
        </p:nvPicPr>
        <p:blipFill>
          <a:blip r:embed="rId3"/>
          <a:stretch>
            <a:fillRect/>
          </a:stretch>
        </p:blipFill>
        <p:spPr>
          <a:xfrm>
            <a:off x="7391400" y="990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2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9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600" b="1" dirty="0" smtClean="0">
                <a:latin typeface="Papyrus" pitchFamily="66" charset="0"/>
              </a:rPr>
              <a:t>HERMIA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I would my father </a:t>
            </a:r>
            <a:r>
              <a:rPr lang="en-US" dirty="0" err="1" smtClean="0">
                <a:latin typeface="Papyrus" pitchFamily="66" charset="0"/>
              </a:rPr>
              <a:t>look'd</a:t>
            </a:r>
            <a:r>
              <a:rPr lang="en-US" dirty="0" smtClean="0">
                <a:latin typeface="Papyrus" pitchFamily="66" charset="0"/>
              </a:rPr>
              <a:t> but with my eyes.</a:t>
            </a:r>
            <a:endParaRPr lang="en-US" dirty="0"/>
          </a:p>
        </p:txBody>
      </p:sp>
      <p:pic>
        <p:nvPicPr>
          <p:cNvPr id="4" name="8468_S14_tdm.wav">
            <a:hlinkClick r:id="" action="ppaction://media"/>
          </p:cNvPr>
          <p:cNvPicPr>
            <a:picLocks noRot="1" noChangeAspect="1"/>
          </p:cNvPicPr>
          <p:nvPr>
            <a:wavAudioFile r:embed="rId1" name="8468_S14_tdm.wav"/>
          </p:nvPr>
        </p:nvPicPr>
        <p:blipFill>
          <a:blip r:embed="rId3"/>
          <a:stretch>
            <a:fillRect/>
          </a:stretch>
        </p:blipFill>
        <p:spPr>
          <a:xfrm>
            <a:off x="8229600" y="457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981200"/>
            <a:ext cx="8001000" cy="99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	Rather your eyes must with his judgment look.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22860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THESEUS</a:t>
            </a:r>
            <a:r>
              <a:rPr lang="en-US" dirty="0" smtClean="0">
                <a:latin typeface="Papyrus" pitchFamily="66" charset="0"/>
              </a:rPr>
              <a:t> 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9812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pyrus" pitchFamily="66" charset="0"/>
              </a:rPr>
              <a:t> </a:t>
            </a:r>
          </a:p>
          <a:p>
            <a:endParaRPr lang="en-US" dirty="0"/>
          </a:p>
        </p:txBody>
      </p:sp>
      <p:pic>
        <p:nvPicPr>
          <p:cNvPr id="6" name="8468_S15_tdm.wav">
            <a:hlinkClick r:id="" action="ppaction://media"/>
          </p:cNvPr>
          <p:cNvPicPr>
            <a:picLocks noRot="1" noChangeAspect="1"/>
          </p:cNvPicPr>
          <p:nvPr>
            <a:wavAudioFile r:embed="rId1" name="8468_S15_tdm.wav"/>
          </p:nvPr>
        </p:nvPicPr>
        <p:blipFill>
          <a:blip r:embed="rId3"/>
          <a:stretch>
            <a:fillRect/>
          </a:stretch>
        </p:blipFill>
        <p:spPr>
          <a:xfrm>
            <a:off x="7543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build="p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1143000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 smtClean="0">
                <a:latin typeface="Papyrus" pitchFamily="66" charset="0"/>
              </a:rPr>
              <a:t>HERMIA	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	I do entreat your grace to pardon me.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 know not by what power I am made bold,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Nor how it may concern my modesty,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In such a presence here to plead my thoughts;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But I beseech your grace that I may know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The worst that may befall me in this case,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If I refuse to wed Demetrius.</a:t>
            </a:r>
          </a:p>
        </p:txBody>
      </p:sp>
      <p:pic>
        <p:nvPicPr>
          <p:cNvPr id="5" name="8468_S16_tdm.wav">
            <a:hlinkClick r:id="" action="ppaction://media"/>
          </p:cNvPr>
          <p:cNvPicPr>
            <a:picLocks noRot="1" noChangeAspect="1"/>
          </p:cNvPicPr>
          <p:nvPr>
            <a:wavAudioFile r:embed="rId1" name="8468_S16_tdm.wav"/>
          </p:nvPr>
        </p:nvPicPr>
        <p:blipFill>
          <a:blip r:embed="rId3"/>
          <a:stretch>
            <a:fillRect/>
          </a:stretch>
        </p:blipFill>
        <p:spPr>
          <a:xfrm>
            <a:off x="76200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5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en-US" dirty="0" smtClean="0">
                <a:latin typeface="Papyrus" pitchFamily="66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Papyrus" pitchFamily="66" charset="0"/>
              </a:rPr>
              <a:t>	</a:t>
            </a:r>
            <a:r>
              <a:rPr lang="en-US" sz="5900" dirty="0" smtClean="0">
                <a:latin typeface="Papyrus" pitchFamily="66" charset="0"/>
              </a:rPr>
              <a:t>Either to die the death or to abjure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For ever the society of men.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Therefore, fair </a:t>
            </a:r>
            <a:r>
              <a:rPr lang="en-US" sz="5900" dirty="0" err="1" smtClean="0">
                <a:latin typeface="Papyrus" pitchFamily="66" charset="0"/>
              </a:rPr>
              <a:t>Hermia</a:t>
            </a:r>
            <a:r>
              <a:rPr lang="en-US" sz="5900" dirty="0" smtClean="0">
                <a:latin typeface="Papyrus" pitchFamily="66" charset="0"/>
              </a:rPr>
              <a:t>, question your desires;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Know of your youth, examine well your blood,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Whether, if you yield not to your father's choice,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You can endure the livery of a nun,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For aye to be in shady cloister </a:t>
            </a:r>
            <a:r>
              <a:rPr lang="en-US" sz="5900" dirty="0" err="1" smtClean="0">
                <a:latin typeface="Papyrus" pitchFamily="66" charset="0"/>
              </a:rPr>
              <a:t>mew'd</a:t>
            </a:r>
            <a:r>
              <a:rPr lang="en-US" sz="5900" dirty="0" smtClean="0">
                <a:latin typeface="Papyrus" pitchFamily="66" charset="0"/>
              </a:rPr>
              <a:t>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To live a barren sister all your life,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Chanting faint hymns to the cold fruitless moon.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Thrice-blessed they that master so their blood,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To undergo such maiden pilgrimage;</a:t>
            </a:r>
            <a:br>
              <a:rPr lang="en-US" sz="5900" dirty="0" smtClean="0">
                <a:latin typeface="Papyrus" pitchFamily="66" charset="0"/>
              </a:rPr>
            </a:br>
            <a:r>
              <a:rPr lang="en-US" sz="5900" dirty="0" smtClean="0">
                <a:latin typeface="Papyrus" pitchFamily="66" charset="0"/>
              </a:rPr>
              <a:t>But earthlier happy is the rose </a:t>
            </a:r>
            <a:r>
              <a:rPr lang="en-US" sz="5900" dirty="0" err="1" smtClean="0">
                <a:latin typeface="Papyrus" pitchFamily="66" charset="0"/>
              </a:rPr>
              <a:t>distill'd</a:t>
            </a:r>
            <a:r>
              <a:rPr lang="en-US" sz="5900" dirty="0" smtClean="0">
                <a:latin typeface="Papyrus" pitchFamily="66" charset="0"/>
              </a:rPr>
              <a:t>,  Than that which withering on the virgin thorn.   Grows, lives, and dies in single blessedness.</a:t>
            </a:r>
          </a:p>
          <a:p>
            <a:pPr>
              <a:buNone/>
            </a:pPr>
            <a:endParaRPr lang="en-US" dirty="0" smtClean="0">
              <a:latin typeface="Papyrus" pitchFamily="66" charset="0"/>
            </a:endParaRPr>
          </a:p>
          <a:p>
            <a:pPr>
              <a:buNone/>
            </a:pPr>
            <a:r>
              <a:rPr lang="en-US" dirty="0" smtClean="0">
                <a:latin typeface="Papyrus" pitchFamily="66" charset="0"/>
              </a:rPr>
              <a:t>	</a:t>
            </a:r>
          </a:p>
          <a:p>
            <a:pPr>
              <a:buNone/>
            </a:pPr>
            <a:r>
              <a:rPr lang="en-US" dirty="0" smtClean="0">
                <a:latin typeface="Papyrus"/>
                <a:ea typeface="Times New Roman"/>
                <a:cs typeface="Times New Roman"/>
              </a:rPr>
              <a:t>	</a:t>
            </a:r>
            <a:endParaRPr lang="en-US" dirty="0">
              <a:latin typeface="Papyru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6858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THESEUS</a:t>
            </a:r>
            <a:endParaRPr lang="en-US" dirty="0"/>
          </a:p>
        </p:txBody>
      </p:sp>
      <p:pic>
        <p:nvPicPr>
          <p:cNvPr id="9" name="8468_S17_tdm.wav">
            <a:hlinkClick r:id="" action="ppaction://media"/>
          </p:cNvPr>
          <p:cNvPicPr>
            <a:picLocks noRot="1" noChangeAspect="1"/>
          </p:cNvPicPr>
          <p:nvPr>
            <a:wavAudioFile r:embed="rId1" name="8468_S17_tdm.wav"/>
          </p:nvPr>
        </p:nvPicPr>
        <p:blipFill>
          <a:blip r:embed="rId3"/>
          <a:stretch>
            <a:fillRect/>
          </a:stretch>
        </p:blipFill>
        <p:spPr>
          <a:xfrm>
            <a:off x="65532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70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9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ctr">
              <a:spcBef>
                <a:spcPts val="0"/>
              </a:spcBef>
              <a:buNone/>
            </a:pPr>
            <a:r>
              <a:rPr lang="en-US" dirty="0" smtClean="0">
                <a:latin typeface="Papyrus" pitchFamily="66" charset="0"/>
                <a:ea typeface="Times New Roman"/>
              </a:rPr>
              <a:t>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latin typeface="Papyrus" pitchFamily="66" charset="0"/>
                <a:ea typeface="Times New Roman"/>
              </a:rPr>
              <a:t>So will I grow, so live, so die, my lord,</a:t>
            </a:r>
            <a:br>
              <a:rPr lang="en-US" dirty="0" smtClean="0">
                <a:latin typeface="Papyrus" pitchFamily="66" charset="0"/>
                <a:ea typeface="Times New Roman"/>
              </a:rPr>
            </a:br>
            <a:r>
              <a:rPr lang="en-US" dirty="0" smtClean="0">
                <a:latin typeface="Papyrus" pitchFamily="66" charset="0"/>
                <a:ea typeface="Times New Roman"/>
              </a:rPr>
              <a:t>Ere I will my virgin patent up</a:t>
            </a:r>
            <a:br>
              <a:rPr lang="en-US" dirty="0" smtClean="0">
                <a:latin typeface="Papyrus" pitchFamily="66" charset="0"/>
                <a:ea typeface="Times New Roman"/>
              </a:rPr>
            </a:br>
            <a:r>
              <a:rPr lang="en-US" dirty="0" smtClean="0">
                <a:latin typeface="Papyrus" pitchFamily="66" charset="0"/>
                <a:ea typeface="Times New Roman"/>
              </a:rPr>
              <a:t>Unto his lordship, whose unwished yoke</a:t>
            </a:r>
            <a:br>
              <a:rPr lang="en-US" dirty="0" smtClean="0">
                <a:latin typeface="Papyrus" pitchFamily="66" charset="0"/>
                <a:ea typeface="Times New Roman"/>
              </a:rPr>
            </a:br>
            <a:r>
              <a:rPr lang="en-US" dirty="0" smtClean="0">
                <a:latin typeface="Papyrus" pitchFamily="66" charset="0"/>
                <a:ea typeface="Times New Roman"/>
              </a:rPr>
              <a:t>My soul consents not to give sovereignty.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838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  <a:ea typeface="Times New Roman"/>
              </a:rPr>
              <a:t>HERMIA</a:t>
            </a:r>
            <a:endParaRPr lang="en-US" dirty="0"/>
          </a:p>
        </p:txBody>
      </p:sp>
      <p:pic>
        <p:nvPicPr>
          <p:cNvPr id="12" name="8468_S18_tdm.wav">
            <a:hlinkClick r:id="" action="ppaction://media"/>
          </p:cNvPr>
          <p:cNvPicPr>
            <a:picLocks noRot="1" noChangeAspect="1"/>
          </p:cNvPicPr>
          <p:nvPr>
            <a:wavAudioFile r:embed="rId1" name="8468_S18_tdm.wav"/>
          </p:nvPr>
        </p:nvPicPr>
        <p:blipFill>
          <a:blip r:embed="rId3"/>
          <a:stretch>
            <a:fillRect/>
          </a:stretch>
        </p:blipFill>
        <p:spPr>
          <a:xfrm>
            <a:off x="6934200" y="609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8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3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	Take time to pause; and, by the next new moon-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The sealing-day betwixt my love and me,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For everlasting bond of fellowship--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Upon that day either prepare to die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For disobedience to your father's will,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Or else to wed Demetrius, as he would;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Or on Diana's altar to protest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For aye austerity and single life.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600" y="83820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THESEUS</a:t>
            </a:r>
            <a:r>
              <a:rPr lang="en-US" dirty="0" smtClean="0">
                <a:latin typeface="Papyrus" pitchFamily="66" charset="0"/>
              </a:rPr>
              <a:t> </a:t>
            </a:r>
          </a:p>
          <a:p>
            <a:endParaRPr lang="en-US" dirty="0"/>
          </a:p>
        </p:txBody>
      </p:sp>
      <p:pic>
        <p:nvPicPr>
          <p:cNvPr id="5" name="8468_S19_tdm.wav">
            <a:hlinkClick r:id="" action="ppaction://media"/>
          </p:cNvPr>
          <p:cNvPicPr>
            <a:picLocks noRot="1" noChangeAspect="1"/>
          </p:cNvPicPr>
          <p:nvPr>
            <a:wavAudioFile r:embed="rId1" name="8468_S19_tdm.wav"/>
          </p:nvPr>
        </p:nvPicPr>
        <p:blipFill>
          <a:blip r:embed="rId3"/>
          <a:stretch>
            <a:fillRect/>
          </a:stretch>
        </p:blipFill>
        <p:spPr>
          <a:xfrm>
            <a:off x="6477000" y="990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7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5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514600"/>
            <a:ext cx="7391400" cy="3124200"/>
          </a:xfrm>
        </p:spPr>
        <p:txBody>
          <a:bodyPr>
            <a:normAutofit fontScale="92500" lnSpcReduction="10000"/>
          </a:bodyPr>
          <a:lstStyle/>
          <a:p>
            <a:endParaRPr lang="en-US" dirty="0" smtClean="0">
              <a:solidFill>
                <a:schemeClr val="tx1"/>
              </a:solidFill>
              <a:latin typeface="Papyrus" pitchFamily="66" charset="0"/>
              <a:cs typeface="Arial" pitchFamily="34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Now</a:t>
            </a: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, fair Hippolyta, our </a:t>
            </a:r>
            <a:r>
              <a:rPr lang="en-US" dirty="0" smtClean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nuptial hour</a:t>
            </a: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</a:b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Draws on apace; four happy days bring in</a:t>
            </a:r>
            <a:b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</a:b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Another moon: but, O, methinks, how slow</a:t>
            </a:r>
            <a:b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</a:b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This old moon wanes! she lingers my desires,</a:t>
            </a:r>
            <a:b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</a:b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Like to a step-dame or a dowager</a:t>
            </a:r>
            <a:b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</a:br>
            <a:r>
              <a:rPr lang="en-US" dirty="0">
                <a:solidFill>
                  <a:schemeClr val="tx1"/>
                </a:solidFill>
                <a:latin typeface="Papyrus" pitchFamily="66" charset="0"/>
                <a:cs typeface="Arial" pitchFamily="34" charset="0"/>
              </a:rPr>
              <a:t>Long withering out a young man revenue.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6858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pyrus" pitchFamily="66" charset="0"/>
                <a:cs typeface="Arial" pitchFamily="34" charset="0"/>
              </a:rPr>
              <a:t>SCENE I. Athens. The palace of THESEUS.</a:t>
            </a:r>
          </a:p>
          <a:p>
            <a:r>
              <a:rPr lang="en-US" i="1" dirty="0" smtClean="0">
                <a:latin typeface="Papyrus" pitchFamily="66" charset="0"/>
                <a:cs typeface="Arial" pitchFamily="34" charset="0"/>
              </a:rPr>
              <a:t>Enter THESEUS, HIPPOLYTA, PHILOSTRATE, and Attendants</a:t>
            </a:r>
            <a:r>
              <a:rPr lang="en-US" dirty="0" smtClean="0">
                <a:latin typeface="Papyrus" pitchFamily="66" charset="0"/>
                <a:cs typeface="Arial" pitchFamily="34" charset="0"/>
              </a:rPr>
              <a:t> </a:t>
            </a:r>
            <a:endParaRPr lang="en-US" dirty="0">
              <a:latin typeface="Papyrus" pitchFamily="66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19050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pyrus" pitchFamily="66" charset="0"/>
                <a:cs typeface="Arial" pitchFamily="34" charset="0"/>
              </a:rPr>
              <a:t>THESEUS</a:t>
            </a:r>
          </a:p>
          <a:p>
            <a:endParaRPr lang="en-US" dirty="0"/>
          </a:p>
        </p:txBody>
      </p:sp>
      <p:pic>
        <p:nvPicPr>
          <p:cNvPr id="10" name="8468_S2_tdm.wav">
            <a:hlinkClick r:id="" action="ppaction://media"/>
          </p:cNvPr>
          <p:cNvPicPr>
            <a:picLocks noRot="1" noChangeAspect="1"/>
          </p:cNvPicPr>
          <p:nvPr>
            <a:wavAudioFile r:embed="rId1" name="8468_S2_tdm.wav"/>
          </p:nvPr>
        </p:nvPicPr>
        <p:blipFill>
          <a:blip r:embed="rId3"/>
          <a:stretch>
            <a:fillRect/>
          </a:stretch>
        </p:blipFill>
        <p:spPr>
          <a:xfrm>
            <a:off x="73914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9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705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85801"/>
            <a:ext cx="7162800" cy="609600"/>
          </a:xfrm>
        </p:spPr>
        <p:txBody>
          <a:bodyPr/>
          <a:lstStyle/>
          <a:p>
            <a:pPr>
              <a:buNone/>
            </a:pPr>
            <a:r>
              <a:rPr lang="en-US" sz="1800" b="1" dirty="0" smtClean="0">
                <a:latin typeface="Papyrus" pitchFamily="66" charset="0"/>
              </a:rPr>
              <a:t>DEMETRIUS</a:t>
            </a:r>
            <a:r>
              <a:rPr lang="en-US" sz="1800" dirty="0" smtClean="0">
                <a:latin typeface="Papyrus" pitchFamily="66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2133600"/>
            <a:ext cx="693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3200" dirty="0" smtClean="0">
                <a:latin typeface="Papyrus" pitchFamily="66" charset="0"/>
              </a:rPr>
              <a:t>Relent, sweet </a:t>
            </a:r>
            <a:r>
              <a:rPr lang="en-US" sz="3200" dirty="0" err="1" smtClean="0">
                <a:latin typeface="Papyrus" pitchFamily="66" charset="0"/>
              </a:rPr>
              <a:t>Hermia</a:t>
            </a:r>
            <a:r>
              <a:rPr lang="en-US" sz="3200" dirty="0" smtClean="0">
                <a:latin typeface="Papyrus" pitchFamily="66" charset="0"/>
              </a:rPr>
              <a:t>: and, Lysander, yield</a:t>
            </a:r>
            <a:br>
              <a:rPr lang="en-US" sz="3200" dirty="0" smtClean="0">
                <a:latin typeface="Papyrus" pitchFamily="66" charset="0"/>
              </a:rPr>
            </a:br>
            <a:r>
              <a:rPr lang="en-US" sz="3200" dirty="0" smtClean="0">
                <a:latin typeface="Papyrus" pitchFamily="66" charset="0"/>
              </a:rPr>
              <a:t>Thy crazed title to my certain right.</a:t>
            </a:r>
          </a:p>
        </p:txBody>
      </p:sp>
      <p:pic>
        <p:nvPicPr>
          <p:cNvPr id="7" name="8468_S20_tdm.wav">
            <a:hlinkClick r:id="" action="ppaction://media"/>
          </p:cNvPr>
          <p:cNvPicPr>
            <a:picLocks noRot="1" noChangeAspect="1"/>
          </p:cNvPicPr>
          <p:nvPr>
            <a:wavAudioFile r:embed="rId1" name="8468_S20_tdm.wav"/>
          </p:nvPr>
        </p:nvPicPr>
        <p:blipFill>
          <a:blip r:embed="rId3"/>
          <a:stretch>
            <a:fillRect/>
          </a:stretch>
        </p:blipFill>
        <p:spPr>
          <a:xfrm>
            <a:off x="74676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6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1800" b="1" dirty="0" smtClean="0">
                <a:latin typeface="Papyrus" pitchFamily="66" charset="0"/>
              </a:rPr>
              <a:t>LYSANDER</a:t>
            </a:r>
            <a:r>
              <a:rPr lang="en-US" sz="1800" dirty="0" smtClean="0">
                <a:latin typeface="Papyrus" pitchFamily="66" charset="0"/>
              </a:rPr>
              <a:t> </a:t>
            </a:r>
            <a:br>
              <a:rPr lang="en-US" sz="1800" dirty="0" smtClean="0">
                <a:latin typeface="Papyrus" pitchFamily="66" charset="0"/>
              </a:rPr>
            </a:b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	You have her father's love, Demetrius;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Let me have </a:t>
            </a:r>
            <a:r>
              <a:rPr lang="en-US" dirty="0" err="1" smtClean="0">
                <a:latin typeface="Papyrus" pitchFamily="66" charset="0"/>
              </a:rPr>
              <a:t>Hermia's</a:t>
            </a:r>
            <a:r>
              <a:rPr lang="en-US" dirty="0" smtClean="0">
                <a:latin typeface="Papyrus" pitchFamily="66" charset="0"/>
              </a:rPr>
              <a:t>: do you marry him?</a:t>
            </a:r>
          </a:p>
        </p:txBody>
      </p:sp>
      <p:pic>
        <p:nvPicPr>
          <p:cNvPr id="4" name="8468_S21_tdm.wav">
            <a:hlinkClick r:id="" action="ppaction://media"/>
          </p:cNvPr>
          <p:cNvPicPr>
            <a:picLocks noRot="1" noChangeAspect="1"/>
          </p:cNvPicPr>
          <p:nvPr>
            <a:wavAudioFile r:embed="rId2" name="8468_S21_tdm.wav"/>
          </p:nvPr>
        </p:nvPicPr>
        <p:blipFill>
          <a:blip r:embed="rId4"/>
          <a:stretch>
            <a:fillRect/>
          </a:stretch>
        </p:blipFill>
        <p:spPr>
          <a:xfrm>
            <a:off x="6705600" y="10668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3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latin typeface="Papyrus" pitchFamily="66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Papyrus" pitchFamily="66" charset="0"/>
              </a:rPr>
              <a:t>	Scornful Lysander! true, he hath my love,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And what is mine my love shall render him.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And she is mine, and all my right of her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 do estate unto Demetrius.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11430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EGEUS</a:t>
            </a:r>
            <a:endParaRPr lang="en-US" dirty="0"/>
          </a:p>
        </p:txBody>
      </p:sp>
      <p:pic>
        <p:nvPicPr>
          <p:cNvPr id="5" name="8468_S22_tdm.wav">
            <a:hlinkClick r:id="" action="ppaction://media"/>
          </p:cNvPr>
          <p:cNvPicPr>
            <a:picLocks noRot="1" noChangeAspect="1"/>
          </p:cNvPicPr>
          <p:nvPr>
            <a:wavAudioFile r:embed="rId1" name="8468_S22_tdm.wav"/>
          </p:nvPr>
        </p:nvPicPr>
        <p:blipFill>
          <a:blip r:embed="rId3"/>
          <a:stretch>
            <a:fillRect/>
          </a:stretch>
        </p:blipFill>
        <p:spPr>
          <a:xfrm>
            <a:off x="6324600" y="76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6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6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dirty="0" smtClean="0">
                <a:latin typeface="Papyrus" pitchFamily="66" charset="0"/>
              </a:rPr>
              <a:t> </a:t>
            </a:r>
          </a:p>
          <a:p>
            <a:pPr>
              <a:buNone/>
            </a:pPr>
            <a:r>
              <a:rPr lang="en-US" dirty="0" smtClean="0"/>
              <a:t>	I </a:t>
            </a:r>
            <a:r>
              <a:rPr lang="en-US" dirty="0" smtClean="0">
                <a:latin typeface="Papyrus" pitchFamily="66" charset="0"/>
              </a:rPr>
              <a:t>am, my lord, as well derived as he,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As well </a:t>
            </a:r>
            <a:r>
              <a:rPr lang="en-US" dirty="0" err="1" smtClean="0">
                <a:latin typeface="Papyrus" pitchFamily="66" charset="0"/>
              </a:rPr>
              <a:t>possess'd</a:t>
            </a:r>
            <a:r>
              <a:rPr lang="en-US" dirty="0" smtClean="0">
                <a:latin typeface="Papyrus" pitchFamily="66" charset="0"/>
              </a:rPr>
              <a:t>; my love is more than his;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My fortunes every way as fairly </a:t>
            </a:r>
            <a:r>
              <a:rPr lang="en-US" dirty="0" err="1" smtClean="0">
                <a:latin typeface="Papyrus" pitchFamily="66" charset="0"/>
              </a:rPr>
              <a:t>rank'd</a:t>
            </a:r>
            <a:r>
              <a:rPr lang="en-US" dirty="0" smtClean="0">
                <a:latin typeface="Papyrus" pitchFamily="66" charset="0"/>
              </a:rPr>
              <a:t>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If not with vantage, as Demetrius';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And, which is more than all these boasts can be,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I am beloved of beauteous </a:t>
            </a:r>
            <a:r>
              <a:rPr lang="en-US" dirty="0" err="1" smtClean="0">
                <a:latin typeface="Papyrus" pitchFamily="66" charset="0"/>
              </a:rPr>
              <a:t>Hermia</a:t>
            </a:r>
            <a:r>
              <a:rPr lang="en-US" dirty="0" smtClean="0">
                <a:latin typeface="Papyrus" pitchFamily="66" charset="0"/>
              </a:rPr>
              <a:t>: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Why should not I then prosecute my right?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Demetrius, I'll avouch it to his head,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Made love to </a:t>
            </a:r>
            <a:r>
              <a:rPr lang="en-US" dirty="0" err="1" smtClean="0">
                <a:latin typeface="Papyrus" pitchFamily="66" charset="0"/>
              </a:rPr>
              <a:t>Nedar's</a:t>
            </a:r>
            <a:r>
              <a:rPr lang="en-US" dirty="0" smtClean="0">
                <a:latin typeface="Papyrus" pitchFamily="66" charset="0"/>
              </a:rPr>
              <a:t> daughter, Helena,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And won her soul; and she, sweet lady, dotes,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Devoutly dotes, dotes in idolatry,</a:t>
            </a:r>
            <a:br>
              <a:rPr lang="en-US" dirty="0" smtClean="0">
                <a:latin typeface="Papyrus" pitchFamily="66" charset="0"/>
              </a:rPr>
            </a:br>
            <a:r>
              <a:rPr lang="en-US" dirty="0" smtClean="0">
                <a:latin typeface="Papyrus" pitchFamily="66" charset="0"/>
              </a:rPr>
              <a:t>Upon this spotted and inconstant man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11430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LYSANDER</a:t>
            </a:r>
            <a:endParaRPr lang="en-US" dirty="0"/>
          </a:p>
        </p:txBody>
      </p:sp>
      <p:pic>
        <p:nvPicPr>
          <p:cNvPr id="4" name="8468_S23_tdm.wav">
            <a:hlinkClick r:id="" action="ppaction://media"/>
          </p:cNvPr>
          <p:cNvPicPr>
            <a:picLocks noRot="1" noChangeAspect="1"/>
          </p:cNvPicPr>
          <p:nvPr>
            <a:wavAudioFile r:embed="rId1" name="8468_S23_tdm.wav"/>
          </p:nvPr>
        </p:nvPicPr>
        <p:blipFill>
          <a:blip r:embed="rId3"/>
          <a:stretch>
            <a:fillRect/>
          </a:stretch>
        </p:blipFill>
        <p:spPr>
          <a:xfrm>
            <a:off x="7467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6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4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89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en-US" sz="3800" dirty="0" smtClean="0">
                <a:latin typeface="Papyrus" pitchFamily="66" charset="0"/>
              </a:rPr>
              <a:t> </a:t>
            </a:r>
          </a:p>
          <a:p>
            <a:pPr>
              <a:buNone/>
            </a:pPr>
            <a:r>
              <a:rPr lang="en-US" sz="3800" dirty="0" smtClean="0">
                <a:latin typeface="Papyrus" pitchFamily="66" charset="0"/>
              </a:rPr>
              <a:t>	I must confess that I have heard so much,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And with Demetrius thought to have spoke thereof;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But, being over-full of self-affairs,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My mind did lose it. But, Demetrius, come;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And come, Egeus; you shall go with me,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I have some private schooling for you both.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For you, fair </a:t>
            </a:r>
            <a:r>
              <a:rPr lang="en-US" sz="3800" dirty="0" err="1" smtClean="0">
                <a:latin typeface="Papyrus" pitchFamily="66" charset="0"/>
              </a:rPr>
              <a:t>Hermia</a:t>
            </a:r>
            <a:r>
              <a:rPr lang="en-US" sz="3800" dirty="0" smtClean="0">
                <a:latin typeface="Papyrus" pitchFamily="66" charset="0"/>
              </a:rPr>
              <a:t>, look you arm yourself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To fit your fancies to your father's will;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Or else the law of Athens yields you up--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Which by no means we may extenuate--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To death, or to a vow of single life.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Come, my </a:t>
            </a:r>
            <a:r>
              <a:rPr lang="en-US" sz="3800" dirty="0" err="1" smtClean="0">
                <a:latin typeface="Papyrus" pitchFamily="66" charset="0"/>
              </a:rPr>
              <a:t>Hippolyta</a:t>
            </a:r>
            <a:r>
              <a:rPr lang="en-US" sz="3800" dirty="0" smtClean="0">
                <a:latin typeface="Papyrus" pitchFamily="66" charset="0"/>
              </a:rPr>
              <a:t>: what cheer, my love?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Demetrius and Egeus, go along: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I must employ you in some business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Against our nuptial and confer with you</a:t>
            </a:r>
            <a:br>
              <a:rPr lang="en-US" sz="3800" dirty="0" smtClean="0">
                <a:latin typeface="Papyrus" pitchFamily="66" charset="0"/>
              </a:rPr>
            </a:br>
            <a:r>
              <a:rPr lang="en-US" sz="3800" dirty="0" smtClean="0">
                <a:latin typeface="Papyrus" pitchFamily="66" charset="0"/>
              </a:rPr>
              <a:t>Of something nearly that concerns yourselves.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685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THESEUS</a:t>
            </a:r>
            <a:endParaRPr lang="en-US" dirty="0"/>
          </a:p>
        </p:txBody>
      </p:sp>
      <p:pic>
        <p:nvPicPr>
          <p:cNvPr id="9" name="8468_S24_tdm.wav">
            <a:hlinkClick r:id="" action="ppaction://media"/>
          </p:cNvPr>
          <p:cNvPicPr>
            <a:picLocks noRot="1" noChangeAspect="1"/>
          </p:cNvPicPr>
          <p:nvPr>
            <a:wavAudioFile r:embed="rId1" name="8468_S24_tdm.wav"/>
          </p:nvPr>
        </p:nvPicPr>
        <p:blipFill>
          <a:blip r:embed="rId3"/>
          <a:stretch>
            <a:fillRect/>
          </a:stretch>
        </p:blipFill>
        <p:spPr>
          <a:xfrm>
            <a:off x="7162800" y="106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66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906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Papyrus" pitchFamily="66" charset="0"/>
              </a:rPr>
              <a:t>With duty and desire we follow you.</a:t>
            </a:r>
          </a:p>
          <a:p>
            <a:pPr>
              <a:buNone/>
            </a:pPr>
            <a:endParaRPr lang="en-US" dirty="0" smtClean="0">
              <a:latin typeface="Papyrus" pitchFamily="66" charset="0"/>
            </a:endParaRPr>
          </a:p>
          <a:p>
            <a:pPr>
              <a:buNone/>
            </a:pPr>
            <a:endParaRPr lang="en-US" dirty="0" smtClean="0">
              <a:latin typeface="Papyrus" pitchFamily="66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6096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EGEUS</a:t>
            </a:r>
            <a:r>
              <a:rPr lang="en-US" dirty="0" smtClean="0">
                <a:latin typeface="Papyrus" pitchFamily="66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8100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Papyrus" pitchFamily="66" charset="0"/>
              </a:rPr>
              <a:t>Exeunt all but LYSANDER and HERMIA</a:t>
            </a:r>
            <a:endParaRPr lang="en-US" dirty="0" smtClean="0">
              <a:latin typeface="Papyrus" pitchFamily="66" charset="0"/>
            </a:endParaRPr>
          </a:p>
          <a:p>
            <a:endParaRPr lang="en-US" dirty="0"/>
          </a:p>
        </p:txBody>
      </p:sp>
      <p:pic>
        <p:nvPicPr>
          <p:cNvPr id="6" name="8468_S25_tdm.wav">
            <a:hlinkClick r:id="" action="ppaction://media"/>
          </p:cNvPr>
          <p:cNvPicPr>
            <a:picLocks noRot="1" noChangeAspect="1"/>
          </p:cNvPicPr>
          <p:nvPr>
            <a:wavAudioFile r:embed="rId1" name="8468_S25_tdm.wav"/>
          </p:nvPr>
        </p:nvPicPr>
        <p:blipFill>
          <a:blip r:embed="rId3"/>
          <a:stretch>
            <a:fillRect/>
          </a:stretch>
        </p:blipFill>
        <p:spPr>
          <a:xfrm>
            <a:off x="70866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59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the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8599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If you would like to view the presentation again before taking the quiz, please select the home button below.</a:t>
            </a:r>
          </a:p>
          <a:p>
            <a:endParaRPr lang="en-US" dirty="0" smtClean="0"/>
          </a:p>
          <a:p>
            <a:r>
              <a:rPr lang="en-US" dirty="0" smtClean="0"/>
              <a:t>Credits:  A Midsummer Night’s Dream is written by William Shakespeare</a:t>
            </a:r>
          </a:p>
          <a:p>
            <a:r>
              <a:rPr lang="en-US" dirty="0" smtClean="0"/>
              <a:t>Audio by Teri McGraw</a:t>
            </a: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3657600" y="4495800"/>
            <a:ext cx="2209800" cy="1447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762000"/>
            <a:ext cx="6934200" cy="5638800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latin typeface="Papyrus" pitchFamily="66" charset="0"/>
              </a:rPr>
              <a:t>Four </a:t>
            </a:r>
            <a:r>
              <a:rPr lang="en-US" sz="4000" dirty="0">
                <a:latin typeface="Papyrus" pitchFamily="66" charset="0"/>
              </a:rPr>
              <a:t>days will quickly steep themselves in night;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Four nights will quickly dream away the time;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And then the moon, like to a silver bow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New-bent in heaven, shall behold the night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Of our solemnities.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09800" y="3810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Papyrus" pitchFamily="66" charset="0"/>
              </a:rPr>
              <a:t>HIPPOLYTA</a:t>
            </a:r>
            <a:endParaRPr lang="en-US" dirty="0" smtClean="0">
              <a:latin typeface="Papyrus" pitchFamily="66" charset="0"/>
            </a:endParaRPr>
          </a:p>
          <a:p>
            <a:endParaRPr lang="en-US" dirty="0"/>
          </a:p>
        </p:txBody>
      </p:sp>
      <p:pic>
        <p:nvPicPr>
          <p:cNvPr id="6" name="8468_S3_tdm.wav">
            <a:hlinkClick r:id="" action="ppaction://media"/>
          </p:cNvPr>
          <p:cNvPicPr>
            <a:picLocks noRot="1" noChangeAspect="1"/>
          </p:cNvPicPr>
          <p:nvPr>
            <a:wavAudioFile r:embed="rId1" name="8468_S3_tdm.wav"/>
          </p:nvPr>
        </p:nvPicPr>
        <p:blipFill>
          <a:blip r:embed="rId3"/>
          <a:stretch>
            <a:fillRect/>
          </a:stretch>
        </p:blipFill>
        <p:spPr>
          <a:xfrm>
            <a:off x="69342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9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7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05800" cy="5440362"/>
          </a:xfrm>
        </p:spPr>
        <p:txBody>
          <a:bodyPr>
            <a:noAutofit/>
          </a:bodyPr>
          <a:lstStyle/>
          <a:p>
            <a:pPr algn="l"/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4000" dirty="0">
                <a:latin typeface="Papyrus" pitchFamily="66" charset="0"/>
              </a:rPr>
              <a:t/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 </a:t>
            </a:r>
            <a:br>
              <a:rPr lang="en-US" sz="4000" dirty="0" smtClean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Go, Philostrate,</a:t>
            </a:r>
            <a:br>
              <a:rPr lang="en-US" sz="4000" dirty="0" smtClean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Stir up the Athenian youth to merriments;</a:t>
            </a:r>
            <a:br>
              <a:rPr lang="en-US" sz="4000" dirty="0" smtClean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Awake the pert and nimble spirit of mirth;</a:t>
            </a:r>
            <a:br>
              <a:rPr lang="en-US" sz="4000" dirty="0" smtClean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Turn melancholy forth to funerals;</a:t>
            </a:r>
            <a:br>
              <a:rPr lang="en-US" sz="4000" dirty="0" smtClean="0">
                <a:latin typeface="Papyrus" pitchFamily="66" charset="0"/>
              </a:rPr>
            </a:br>
            <a:r>
              <a:rPr lang="en-US" sz="4000" dirty="0" smtClean="0">
                <a:latin typeface="Papyrus" pitchFamily="66" charset="0"/>
              </a:rPr>
              <a:t>The pale companion is not for our pomp.</a:t>
            </a:r>
            <a:r>
              <a:rPr lang="en-US" sz="1600" dirty="0" smtClean="0">
                <a:latin typeface="Papyrus" pitchFamily="66" charset="0"/>
              </a:rPr>
              <a:t/>
            </a:r>
            <a:br>
              <a:rPr lang="en-US" sz="1600" dirty="0" smtClean="0">
                <a:latin typeface="Papyrus" pitchFamily="66" charset="0"/>
              </a:rPr>
            </a:br>
            <a:endParaRPr lang="en-US" sz="1600" dirty="0">
              <a:latin typeface="Papyru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0" y="3810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pyrus" pitchFamily="66" charset="0"/>
              </a:rPr>
              <a:t>THESEUS</a:t>
            </a:r>
            <a:endParaRPr lang="en-US" dirty="0"/>
          </a:p>
        </p:txBody>
      </p:sp>
      <p:pic>
        <p:nvPicPr>
          <p:cNvPr id="5" name="8468_S4_tdm.wav">
            <a:hlinkClick r:id="" action="ppaction://media"/>
          </p:cNvPr>
          <p:cNvPicPr>
            <a:picLocks noRot="1" noChangeAspect="1"/>
          </p:cNvPicPr>
          <p:nvPr>
            <a:wavAudioFile r:embed="rId1" name="8468_S4_tdm.wav"/>
          </p:nvPr>
        </p:nvPicPr>
        <p:blipFill>
          <a:blip r:embed="rId3"/>
          <a:stretch>
            <a:fillRect/>
          </a:stretch>
        </p:blipFill>
        <p:spPr>
          <a:xfrm>
            <a:off x="71628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9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077200" cy="45719"/>
          </a:xfrm>
        </p:spPr>
        <p:txBody>
          <a:bodyPr>
            <a:normAutofit fontScale="90000"/>
          </a:bodyPr>
          <a:lstStyle/>
          <a:p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i="1" dirty="0" smtClean="0">
                <a:latin typeface="Papyrus" pitchFamily="66" charset="0"/>
              </a:rPr>
              <a:t/>
            </a:r>
            <a:br>
              <a:rPr lang="en-US" sz="4000" i="1" dirty="0" smtClean="0">
                <a:latin typeface="Papyrus" pitchFamily="66" charset="0"/>
              </a:rPr>
            </a:br>
            <a:r>
              <a:rPr lang="en-US" sz="3100" i="1" dirty="0" smtClean="0">
                <a:latin typeface="Papyrus" pitchFamily="66" charset="0"/>
              </a:rPr>
              <a:t> </a:t>
            </a:r>
            <a:r>
              <a:rPr lang="en-US" sz="4000" i="1" dirty="0">
                <a:latin typeface="Papyrus" pitchFamily="66" charset="0"/>
              </a:rPr>
              <a:t/>
            </a:r>
            <a:br>
              <a:rPr lang="en-US" sz="4000" i="1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/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Hippolyta, I woo'd thee with my sword,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And won thy love, doing thee injuries;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But I will wed thee in another key,</a:t>
            </a:r>
            <a:br>
              <a:rPr lang="en-US" sz="4000" dirty="0">
                <a:latin typeface="Papyrus" pitchFamily="66" charset="0"/>
              </a:rPr>
            </a:br>
            <a:r>
              <a:rPr lang="en-US" sz="4000" dirty="0">
                <a:latin typeface="Papyrus" pitchFamily="66" charset="0"/>
              </a:rPr>
              <a:t>With pomp, with triumph and with revelling</a:t>
            </a:r>
            <a:r>
              <a:rPr lang="en-US" sz="4000" dirty="0" smtClean="0">
                <a:latin typeface="Papyrus" pitchFamily="66" charset="0"/>
              </a:rPr>
              <a:t>.</a:t>
            </a:r>
            <a:r>
              <a:rPr lang="en-US" sz="3100" dirty="0" smtClean="0">
                <a:latin typeface="Papyrus" pitchFamily="66" charset="0"/>
              </a:rPr>
              <a:t/>
            </a:r>
            <a:br>
              <a:rPr lang="en-US" sz="3100" dirty="0" smtClean="0">
                <a:latin typeface="Papyrus" pitchFamily="66" charset="0"/>
              </a:rPr>
            </a:br>
            <a:r>
              <a:rPr lang="en-US" sz="3100" dirty="0">
                <a:latin typeface="Papyrus" pitchFamily="66" charset="0"/>
              </a:rPr>
              <a:t/>
            </a:r>
            <a:br>
              <a:rPr lang="en-US" sz="3100" dirty="0">
                <a:latin typeface="Papyrus" pitchFamily="66" charset="0"/>
              </a:rPr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19200" y="5334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Papyrus" pitchFamily="66" charset="0"/>
              </a:rPr>
              <a:t>Exit PHILOSTRATE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43000" y="5410200"/>
            <a:ext cx="678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Papyrus" pitchFamily="66" charset="0"/>
              </a:rPr>
              <a:t>Enter EGEUS, HERMIA, LYSANDER, and DEMETRIUS</a:t>
            </a:r>
            <a:endParaRPr lang="en-US" dirty="0"/>
          </a:p>
        </p:txBody>
      </p:sp>
      <p:pic>
        <p:nvPicPr>
          <p:cNvPr id="7" name="8468_S5_tdm.wav">
            <a:hlinkClick r:id="" action="ppaction://media"/>
          </p:cNvPr>
          <p:cNvPicPr>
            <a:picLocks noRot="1" noChangeAspect="1"/>
          </p:cNvPicPr>
          <p:nvPr>
            <a:wavAudioFile r:embed="rId2" name="8468_S5_tdm.wav"/>
          </p:nvPr>
        </p:nvPicPr>
        <p:blipFill>
          <a:blip r:embed="rId4"/>
          <a:stretch>
            <a:fillRect/>
          </a:stretch>
        </p:blipFill>
        <p:spPr>
          <a:xfrm>
            <a:off x="6629400" y="121920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36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13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355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199" y="907435"/>
            <a:ext cx="8305801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dirty="0">
              <a:solidFill>
                <a:srgbClr val="000000"/>
              </a:solidFill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Happy be Theseus, our renowned duke!</a:t>
            </a:r>
            <a:endParaRPr kumimoji="0" lang="en-US" sz="4000" b="0" i="0" u="none" strike="noStrike" cap="none" normalizeH="0" baseline="0" dirty="0" smtClean="0" bmk="">
              <a:ln>
                <a:noFill/>
              </a:ln>
              <a:effectLst/>
              <a:latin typeface="Papyru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7400" y="381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smtClean="0">
                <a:latin typeface="Papyrus" pitchFamily="66" charset="0"/>
                <a:ea typeface="Times New Roman" pitchFamily="18" charset="0"/>
              </a:rPr>
              <a:t>E</a:t>
            </a:r>
            <a:r>
              <a:rPr lang="en-US" b="1" dirty="0" smtClean="0" bmk="">
                <a:latin typeface="Papyrus" pitchFamily="66" charset="0"/>
                <a:ea typeface="Times New Roman" pitchFamily="18" charset="0"/>
              </a:rPr>
              <a:t>GEUS</a:t>
            </a:r>
            <a:r>
              <a:rPr lang="en-US" dirty="0" smtClean="0" bmk="">
                <a:latin typeface="Papyrus" pitchFamily="66" charset="0"/>
                <a:ea typeface="Times New Roman" pitchFamily="18" charset="0"/>
              </a:rPr>
              <a:t> </a:t>
            </a:r>
            <a:endParaRPr lang="en-US" dirty="0" smtClean="0" bmk="">
              <a:latin typeface="Papyrus" pitchFamily="66" charset="0"/>
            </a:endParaRPr>
          </a:p>
          <a:p>
            <a:endParaRPr lang="en-US" dirty="0"/>
          </a:p>
        </p:txBody>
      </p:sp>
      <p:pic>
        <p:nvPicPr>
          <p:cNvPr id="9" name="8468_S6_tdm.wav">
            <a:hlinkClick r:id="" action="ppaction://media"/>
          </p:cNvPr>
          <p:cNvPicPr>
            <a:picLocks noRot="1" noChangeAspect="1"/>
          </p:cNvPicPr>
          <p:nvPr>
            <a:wavAudioFile r:embed="rId1" name="8468_S6_tdm.wav"/>
          </p:nvPr>
        </p:nvPicPr>
        <p:blipFill>
          <a:blip r:embed="rId4"/>
          <a:stretch>
            <a:fillRect/>
          </a:stretch>
        </p:blipFill>
        <p:spPr>
          <a:xfrm>
            <a:off x="73152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0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33600" y="609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b="1" dirty="0" smtClean="0" bmk="">
                <a:latin typeface="Papyrus" pitchFamily="66" charset="0"/>
                <a:ea typeface="Times New Roman" pitchFamily="18" charset="0"/>
              </a:rPr>
              <a:t>THESEUS</a:t>
            </a:r>
            <a:r>
              <a:rPr lang="en-US" dirty="0" smtClean="0" bmk="">
                <a:latin typeface="Papyrus" pitchFamily="66" charset="0"/>
                <a:ea typeface="Times New Roman" pitchFamily="18" charset="0"/>
              </a:rPr>
              <a:t> </a:t>
            </a:r>
            <a:endParaRPr lang="en-US" dirty="0" smtClean="0" bmk="">
              <a:latin typeface="Papyrus" pitchFamily="66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85800" y="1828800"/>
            <a:ext cx="7772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 smtClean="0" bmk="">
                <a:latin typeface="Papyrus" pitchFamily="66" charset="0"/>
                <a:ea typeface="Times New Roman" pitchFamily="18" charset="0"/>
              </a:rPr>
              <a:t>Thanks, good Egeus: what's the news with thee?</a:t>
            </a:r>
            <a:endParaRPr lang="en-US" sz="4000" dirty="0" smtClean="0">
              <a:latin typeface="Papyrus" pitchFamily="66" charset="0"/>
            </a:endParaRPr>
          </a:p>
        </p:txBody>
      </p:sp>
      <p:pic>
        <p:nvPicPr>
          <p:cNvPr id="6" name="8468_S7_tdm.wav">
            <a:hlinkClick r:id="" action="ppaction://media"/>
          </p:cNvPr>
          <p:cNvPicPr>
            <a:picLocks noRot="1" noChangeAspect="1"/>
          </p:cNvPicPr>
          <p:nvPr>
            <a:wavAudioFile r:embed="rId1" name="8468_S7_tdm.wav"/>
          </p:nvPr>
        </p:nvPicPr>
        <p:blipFill>
          <a:blip r:embed="rId3"/>
          <a:stretch>
            <a:fillRect/>
          </a:stretch>
        </p:blipFill>
        <p:spPr>
          <a:xfrm>
            <a:off x="7543800" y="990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46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5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295400" y="1219200"/>
            <a:ext cx="62484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Full of vexation come I, with complaint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Against my child, my daughter </a:t>
            </a:r>
            <a:r>
              <a:rPr kumimoji="0" lang="en-US" sz="2800" b="0" i="0" u="none" strike="noStrike" cap="none" normalizeH="0" baseline="0" dirty="0" err="1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Hermia</a:t>
            </a: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.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Stand forth, Demetrius. My noble lord,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This man hath my consent to marry her.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Stand forth, Lysander: and my gracious duke,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This man hath </a:t>
            </a:r>
            <a:r>
              <a:rPr kumimoji="0" lang="en-US" sz="2800" b="0" i="0" u="none" strike="noStrike" cap="none" normalizeH="0" baseline="0" dirty="0" err="1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bewitch'd</a:t>
            </a: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 the bosom of my child;</a:t>
            </a:r>
            <a:b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</a:br>
            <a:r>
              <a:rPr kumimoji="0" lang="en-US" sz="2800" b="0" i="0" u="none" strike="noStrike" cap="none" normalizeH="0" baseline="0" dirty="0" smtClean="0" bmk="">
                <a:ln>
                  <a:noFill/>
                </a:ln>
                <a:effectLst/>
                <a:latin typeface="Papyrus" pitchFamily="66" charset="0"/>
                <a:ea typeface="Times New Roman" pitchFamily="18" charset="0"/>
              </a:rPr>
              <a:t>Thou, thou, Lysander, thou hast given her rhymes,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effectLst/>
                <a:latin typeface="Papyrus" pitchFamily="66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7400" y="457200"/>
            <a:ext cx="533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 smtClean="0">
                <a:latin typeface="Papyrus" pitchFamily="66" charset="0"/>
                <a:ea typeface="Times New Roman" pitchFamily="18" charset="0"/>
              </a:rPr>
              <a:t>E</a:t>
            </a:r>
            <a:r>
              <a:rPr lang="en-US" b="1" dirty="0" smtClean="0" bmk="">
                <a:latin typeface="Papyrus" pitchFamily="66" charset="0"/>
                <a:ea typeface="Times New Roman" pitchFamily="18" charset="0"/>
              </a:rPr>
              <a:t>GEUS</a:t>
            </a:r>
            <a:r>
              <a:rPr lang="en-US" dirty="0" smtClean="0" bmk="">
                <a:latin typeface="Papyrus" pitchFamily="66" charset="0"/>
                <a:ea typeface="Times New Roman" pitchFamily="18" charset="0"/>
              </a:rPr>
              <a:t> </a:t>
            </a:r>
          </a:p>
          <a:p>
            <a:endParaRPr lang="en-US" dirty="0"/>
          </a:p>
        </p:txBody>
      </p:sp>
      <p:pic>
        <p:nvPicPr>
          <p:cNvPr id="9" name="8468_S8_tdm.wav">
            <a:hlinkClick r:id="" action="ppaction://media"/>
          </p:cNvPr>
          <p:cNvPicPr>
            <a:picLocks noRot="1" noChangeAspect="1"/>
          </p:cNvPicPr>
          <p:nvPr>
            <a:wavAudioFile r:embed="rId1" name="8468_S8_tdm.wav"/>
          </p:nvPr>
        </p:nvPicPr>
        <p:blipFill>
          <a:blip r:embed="rId3"/>
          <a:stretch>
            <a:fillRect/>
          </a:stretch>
        </p:blipFill>
        <p:spPr>
          <a:xfrm>
            <a:off x="6858000" y="381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12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95400" y="990600"/>
            <a:ext cx="6553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Papyrus" pitchFamily="66" charset="0"/>
              </a:rPr>
              <a:t>And interchanged love-tokens with my child: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Thou hast by moonlight at her window sung,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With feigning voice verses of feigning love,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And stolen the impression of her fantasy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With bracelets of thy hair, rings, </a:t>
            </a:r>
            <a:r>
              <a:rPr lang="en-US" sz="2400" dirty="0" err="1">
                <a:latin typeface="Papyrus" pitchFamily="66" charset="0"/>
              </a:rPr>
              <a:t>gawds</a:t>
            </a:r>
            <a:r>
              <a:rPr lang="en-US" sz="2400" dirty="0">
                <a:latin typeface="Papyrus" pitchFamily="66" charset="0"/>
              </a:rPr>
              <a:t>, conceits,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Knacks, trifles, nosegays, sweetmeats, messengers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Of strong </a:t>
            </a:r>
            <a:r>
              <a:rPr lang="en-US" sz="2400" dirty="0" err="1">
                <a:latin typeface="Papyrus" pitchFamily="66" charset="0"/>
              </a:rPr>
              <a:t>prevailment</a:t>
            </a:r>
            <a:r>
              <a:rPr lang="en-US" sz="2400" dirty="0">
                <a:latin typeface="Papyrus" pitchFamily="66" charset="0"/>
              </a:rPr>
              <a:t> in </a:t>
            </a:r>
            <a:r>
              <a:rPr lang="en-US" sz="2400" dirty="0" err="1">
                <a:latin typeface="Papyrus" pitchFamily="66" charset="0"/>
              </a:rPr>
              <a:t>unharden'd</a:t>
            </a:r>
            <a:r>
              <a:rPr lang="en-US" sz="2400" dirty="0">
                <a:latin typeface="Papyrus" pitchFamily="66" charset="0"/>
              </a:rPr>
              <a:t> youth: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With cunning hast thou </a:t>
            </a:r>
            <a:r>
              <a:rPr lang="en-US" sz="2400" dirty="0" err="1">
                <a:latin typeface="Papyrus" pitchFamily="66" charset="0"/>
              </a:rPr>
              <a:t>filch'd</a:t>
            </a:r>
            <a:r>
              <a:rPr lang="en-US" sz="2400" dirty="0">
                <a:latin typeface="Papyrus" pitchFamily="66" charset="0"/>
              </a:rPr>
              <a:t> my daughter's heart,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 err="1">
                <a:latin typeface="Papyrus" pitchFamily="66" charset="0"/>
              </a:rPr>
              <a:t>Turn'd</a:t>
            </a:r>
            <a:r>
              <a:rPr lang="en-US" sz="2400" dirty="0">
                <a:latin typeface="Papyrus" pitchFamily="66" charset="0"/>
              </a:rPr>
              <a:t> her obedience, which is due to me,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To stubborn harshness: and, my gracious duke,</a:t>
            </a:r>
            <a:br>
              <a:rPr lang="en-US" sz="2400" dirty="0">
                <a:latin typeface="Papyrus" pitchFamily="66" charset="0"/>
              </a:rPr>
            </a:br>
            <a:r>
              <a:rPr lang="en-US" sz="2400" dirty="0">
                <a:latin typeface="Papyrus" pitchFamily="66" charset="0"/>
              </a:rPr>
              <a:t>Be it so she; will not here before your grace</a:t>
            </a:r>
          </a:p>
        </p:txBody>
      </p:sp>
      <p:pic>
        <p:nvPicPr>
          <p:cNvPr id="8" name="8468_S9_tdm.wav">
            <a:hlinkClick r:id="" action="ppaction://media"/>
          </p:cNvPr>
          <p:cNvPicPr>
            <a:picLocks noRot="1" noChangeAspect="1"/>
          </p:cNvPicPr>
          <p:nvPr>
            <a:wavAudioFile r:embed="rId1" name="8468_S9_tdm.wav"/>
          </p:nvPr>
        </p:nvPicPr>
        <p:blipFill>
          <a:blip r:embed="rId3"/>
          <a:stretch>
            <a:fillRect/>
          </a:stretch>
        </p:blipFill>
        <p:spPr>
          <a:xfrm>
            <a:off x="7620000" y="685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1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4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221</Words>
  <Application>Microsoft Office PowerPoint</Application>
  <PresentationFormat>On-screen Show (4:3)</PresentationFormat>
  <Paragraphs>77</Paragraphs>
  <Slides>26</Slides>
  <Notes>1</Notes>
  <HiddenSlides>0</HiddenSlides>
  <MMClips>25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A Midsummer Night’s Dream</vt:lpstr>
      <vt:lpstr>Slide 2</vt:lpstr>
      <vt:lpstr>Slide 3</vt:lpstr>
      <vt:lpstr>    Go, Philostrate, Stir up the Athenian youth to merriments; Awake the pert and nimble spirit of mirth; Turn melancholy forth to funerals; The pale companion is not for our pomp. </vt:lpstr>
      <vt:lpstr>              Hippolyta, I woo'd thee with my sword, And won thy love, doing thee injuries; But I will wed thee in another key, With pomp, with triumph and with revelling.   </vt:lpstr>
      <vt:lpstr>Slide 6</vt:lpstr>
      <vt:lpstr>Slide 7</vt:lpstr>
      <vt:lpstr>Slide 8</vt:lpstr>
      <vt:lpstr>Slide 9</vt:lpstr>
      <vt:lpstr>Slide 10</vt:lpstr>
      <vt:lpstr>Slide 11</vt:lpstr>
      <vt:lpstr>Slide 12</vt:lpstr>
      <vt:lpstr>THESEUS  </vt:lpstr>
      <vt:lpstr>HERMIA</vt:lpstr>
      <vt:lpstr>Slide 15</vt:lpstr>
      <vt:lpstr>HERMIA </vt:lpstr>
      <vt:lpstr>Slide 17</vt:lpstr>
      <vt:lpstr>Slide 18</vt:lpstr>
      <vt:lpstr>Slide 19</vt:lpstr>
      <vt:lpstr>Slide 20</vt:lpstr>
      <vt:lpstr>LYSANDER  </vt:lpstr>
      <vt:lpstr>Slide 22</vt:lpstr>
      <vt:lpstr>Slide 23</vt:lpstr>
      <vt:lpstr>Slide 24</vt:lpstr>
      <vt:lpstr>Slide 25</vt:lpstr>
      <vt:lpstr>Before the quiz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Midsummer Night’s Dream</dc:title>
  <dc:creator>hounds</dc:creator>
  <cp:lastModifiedBy> </cp:lastModifiedBy>
  <cp:revision>165</cp:revision>
  <dcterms:created xsi:type="dcterms:W3CDTF">2009-09-10T12:31:31Z</dcterms:created>
  <dcterms:modified xsi:type="dcterms:W3CDTF">2009-09-20T23:08:27Z</dcterms:modified>
</cp:coreProperties>
</file>