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72" r:id="rId3"/>
    <p:sldId id="260" r:id="rId4"/>
    <p:sldId id="259" r:id="rId5"/>
    <p:sldId id="261" r:id="rId6"/>
    <p:sldId id="262" r:id="rId7"/>
    <p:sldId id="258" r:id="rId8"/>
    <p:sldId id="264" r:id="rId9"/>
    <p:sldId id="265" r:id="rId10"/>
    <p:sldId id="266" r:id="rId11"/>
    <p:sldId id="267" r:id="rId12"/>
    <p:sldId id="268" r:id="rId13"/>
    <p:sldId id="270" r:id="rId14"/>
    <p:sldId id="271" r:id="rId15"/>
    <p:sldId id="269"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94660"/>
  </p:normalViewPr>
  <p:slideViewPr>
    <p:cSldViewPr>
      <p:cViewPr varScale="1">
        <p:scale>
          <a:sx n="68" d="100"/>
          <a:sy n="68" d="100"/>
        </p:scale>
        <p:origin x="-148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E1659C-306B-430B-AF6B-9AC80E6FFDFB}" type="datetimeFigureOut">
              <a:rPr lang="en-US" smtClean="0"/>
              <a:pPr/>
              <a:t>7/1/2010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F98410D-6D6B-4155-97B2-E4B11D1C7B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E1659C-306B-430B-AF6B-9AC80E6FFDFB}" type="datetimeFigureOut">
              <a:rPr lang="en-US" smtClean="0"/>
              <a:pPr/>
              <a:t>7/1/2010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E1659C-306B-430B-AF6B-9AC80E6FFDFB}" type="datetimeFigureOut">
              <a:rPr lang="en-US" smtClean="0"/>
              <a:pPr/>
              <a:t>7/1/2010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E1659C-306B-430B-AF6B-9AC80E6FFDFB}" type="datetimeFigureOut">
              <a:rPr lang="en-US" smtClean="0"/>
              <a:pPr/>
              <a:t>7/1/2010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E1659C-306B-430B-AF6B-9AC80E6FFDFB}" type="datetimeFigureOut">
              <a:rPr lang="en-US" smtClean="0"/>
              <a:pPr/>
              <a:t>7/1/2010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8410D-6D6B-4155-97B2-E4B11D1C7B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E1659C-306B-430B-AF6B-9AC80E6FFDFB}" type="datetimeFigureOut">
              <a:rPr lang="en-US" smtClean="0"/>
              <a:pPr/>
              <a:t>7/1/2010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E1659C-306B-430B-AF6B-9AC80E6FFDFB}" type="datetimeFigureOut">
              <a:rPr lang="en-US" smtClean="0"/>
              <a:pPr/>
              <a:t>7/1/2010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E1659C-306B-430B-AF6B-9AC80E6FFDFB}" type="datetimeFigureOut">
              <a:rPr lang="en-US" smtClean="0"/>
              <a:pPr/>
              <a:t>7/1/2010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1659C-306B-430B-AF6B-9AC80E6FFDFB}" type="datetimeFigureOut">
              <a:rPr lang="en-US" smtClean="0"/>
              <a:pPr/>
              <a:t>7/1/2010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E1659C-306B-430B-AF6B-9AC80E6FFDFB}" type="datetimeFigureOut">
              <a:rPr lang="en-US" smtClean="0"/>
              <a:pPr/>
              <a:t>7/1/2010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8410D-6D6B-4155-97B2-E4B11D1C7B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E1659C-306B-430B-AF6B-9AC80E6FFDFB}" type="datetimeFigureOut">
              <a:rPr lang="en-US" smtClean="0"/>
              <a:pPr/>
              <a:t>7/1/2010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F98410D-6D6B-4155-97B2-E4B11D1C7BC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E1659C-306B-430B-AF6B-9AC80E6FFDFB}" type="datetimeFigureOut">
              <a:rPr lang="en-US" smtClean="0"/>
              <a:pPr/>
              <a:t>7/1/2010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F98410D-6D6B-4155-97B2-E4B11D1C7BC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digital-photography-school.com/learning-exposure-in-digital-photograph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digital-photography-school.com/rule-of-thirds"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mateursnapper.com/photography/10-top-photography-composition-rul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pitchFamily="34" charset="0"/>
                <a:cs typeface="Arial" pitchFamily="34" charset="0"/>
              </a:rPr>
              <a:t>Digital Photography Tips</a:t>
            </a:r>
            <a:endParaRPr lang="en-US" dirty="0">
              <a:latin typeface="Arial" pitchFamily="34" charset="0"/>
              <a:cs typeface="Arial" pitchFamily="34" charset="0"/>
            </a:endParaRPr>
          </a:p>
        </p:txBody>
      </p:sp>
      <p:sp>
        <p:nvSpPr>
          <p:cNvPr id="3" name="Subtitle 2"/>
          <p:cNvSpPr>
            <a:spLocks noGrp="1"/>
          </p:cNvSpPr>
          <p:nvPr>
            <p:ph type="subTitle" idx="1"/>
          </p:nvPr>
        </p:nvSpPr>
        <p:spPr/>
        <p:txBody>
          <a:bodyPr>
            <a:normAutofit/>
          </a:bodyPr>
          <a:lstStyle/>
          <a:p>
            <a:r>
              <a:rPr lang="en-US" dirty="0" smtClean="0">
                <a:latin typeface="Arial" pitchFamily="34" charset="0"/>
                <a:cs typeface="Arial" pitchFamily="34" charset="0"/>
              </a:rPr>
              <a:t>Teri McGraw</a:t>
            </a:r>
          </a:p>
          <a:p>
            <a:r>
              <a:rPr lang="en-US" dirty="0" smtClean="0">
                <a:latin typeface="Arial" pitchFamily="34" charset="0"/>
                <a:cs typeface="Arial" pitchFamily="34" charset="0"/>
              </a:rPr>
              <a:t>7466 Collaborative Lesson</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Viewpoint</a:t>
            </a:r>
            <a:endParaRPr lang="en-US" dirty="0"/>
          </a:p>
        </p:txBody>
      </p:sp>
      <p:sp>
        <p:nvSpPr>
          <p:cNvPr id="3" name="Content Placeholder 2"/>
          <p:cNvSpPr>
            <a:spLocks noGrp="1"/>
          </p:cNvSpPr>
          <p:nvPr>
            <p:ph idx="1"/>
          </p:nvPr>
        </p:nvSpPr>
        <p:spPr>
          <a:xfrm>
            <a:off x="457200" y="1600200"/>
            <a:ext cx="4343400" cy="4525963"/>
          </a:xfrm>
        </p:spPr>
        <p:txBody>
          <a:bodyPr>
            <a:normAutofit/>
          </a:bodyPr>
          <a:lstStyle/>
          <a:p>
            <a:r>
              <a:rPr lang="en-US" sz="2400" dirty="0" smtClean="0">
                <a:latin typeface="Arial" pitchFamily="34" charset="0"/>
                <a:cs typeface="Arial" pitchFamily="34" charset="0"/>
              </a:rPr>
              <a:t>Before photographing your subject, take time to think about where you will shoot it from. Rather than just shooting from eye level, consider photographing from high above, down at ground level, from the side, from the back, from a long way away, from very close up, and so on.</a:t>
            </a:r>
            <a:endParaRPr lang="en-US" sz="2400" dirty="0">
              <a:latin typeface="Arial" pitchFamily="34" charset="0"/>
              <a:cs typeface="Arial" pitchFamily="34" charset="0"/>
            </a:endParaRPr>
          </a:p>
        </p:txBody>
      </p:sp>
      <p:pic>
        <p:nvPicPr>
          <p:cNvPr id="4" name="Picture 3" descr="7466_portrait_tdm.jpg"/>
          <p:cNvPicPr>
            <a:picLocks noChangeAspect="1"/>
          </p:cNvPicPr>
          <p:nvPr/>
        </p:nvPicPr>
        <p:blipFill>
          <a:blip r:embed="rId2" cstate="print"/>
          <a:stretch>
            <a:fillRect/>
          </a:stretch>
        </p:blipFill>
        <p:spPr>
          <a:xfrm>
            <a:off x="5638800" y="1752600"/>
            <a:ext cx="2891550" cy="43434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 of Field</a:t>
            </a:r>
            <a:endParaRPr lang="en-US" dirty="0"/>
          </a:p>
        </p:txBody>
      </p:sp>
      <p:sp>
        <p:nvSpPr>
          <p:cNvPr id="3" name="Content Placeholder 2"/>
          <p:cNvSpPr>
            <a:spLocks noGrp="1"/>
          </p:cNvSpPr>
          <p:nvPr>
            <p:ph idx="1"/>
          </p:nvPr>
        </p:nvSpPr>
        <p:spPr>
          <a:xfrm>
            <a:off x="457200" y="1905000"/>
            <a:ext cx="4343400" cy="4221163"/>
          </a:xfrm>
        </p:spPr>
        <p:txBody>
          <a:bodyPr>
            <a:normAutofit/>
          </a:bodyPr>
          <a:lstStyle/>
          <a:p>
            <a:r>
              <a:rPr lang="en-US" sz="2400" dirty="0" smtClean="0">
                <a:latin typeface="Arial" pitchFamily="34" charset="0"/>
                <a:cs typeface="Arial" pitchFamily="34" charset="0"/>
              </a:rPr>
              <a:t>Depth of field conveys dimension to photography.  We have to think carefully about composition so we portray </a:t>
            </a:r>
            <a:r>
              <a:rPr lang="en-US" sz="2400" dirty="0" smtClean="0">
                <a:latin typeface="Arial" pitchFamily="34" charset="0"/>
                <a:cs typeface="Arial" pitchFamily="34" charset="0"/>
              </a:rPr>
              <a:t>the sense of depth that was present in the </a:t>
            </a:r>
            <a:r>
              <a:rPr lang="en-US" sz="2400" dirty="0" smtClean="0">
                <a:latin typeface="Arial" pitchFamily="34" charset="0"/>
                <a:cs typeface="Arial" pitchFamily="34" charset="0"/>
              </a:rPr>
              <a:t>scene</a:t>
            </a:r>
            <a:r>
              <a:rPr lang="en-US" sz="2400" dirty="0" smtClean="0">
                <a:latin typeface="Arial" pitchFamily="34" charset="0"/>
                <a:cs typeface="Arial" pitchFamily="34" charset="0"/>
              </a:rPr>
              <a:t>. You can create depth in a photo by including objects in the foreground, middle ground and background.</a:t>
            </a:r>
            <a:endParaRPr lang="en-US" sz="2400" dirty="0">
              <a:latin typeface="Arial" pitchFamily="34" charset="0"/>
              <a:cs typeface="Arial" pitchFamily="34" charset="0"/>
            </a:endParaRPr>
          </a:p>
        </p:txBody>
      </p:sp>
      <p:pic>
        <p:nvPicPr>
          <p:cNvPr id="4" name="Picture 3" descr="7466_p3_tdm.jpg"/>
          <p:cNvPicPr>
            <a:picLocks noChangeAspect="1"/>
          </p:cNvPicPr>
          <p:nvPr/>
        </p:nvPicPr>
        <p:blipFill>
          <a:blip r:embed="rId2" cstate="print"/>
          <a:stretch>
            <a:fillRect/>
          </a:stretch>
        </p:blipFill>
        <p:spPr>
          <a:xfrm>
            <a:off x="5029200" y="2286000"/>
            <a:ext cx="3668117" cy="304799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Frame Your Picture</a:t>
            </a:r>
            <a:endParaRPr lang="en-US" dirty="0">
              <a:latin typeface="Arial" pitchFamily="34" charset="0"/>
              <a:cs typeface="Arial" pitchFamily="34" charset="0"/>
            </a:endParaRPr>
          </a:p>
        </p:txBody>
      </p:sp>
      <p:sp>
        <p:nvSpPr>
          <p:cNvPr id="3" name="Content Placeholder 2"/>
          <p:cNvSpPr>
            <a:spLocks noGrp="1"/>
          </p:cNvSpPr>
          <p:nvPr>
            <p:ph idx="1"/>
          </p:nvPr>
        </p:nvSpPr>
        <p:spPr>
          <a:xfrm>
            <a:off x="381000" y="2286000"/>
            <a:ext cx="3581400" cy="4373563"/>
          </a:xfrm>
        </p:spPr>
        <p:txBody>
          <a:bodyPr>
            <a:normAutofit/>
          </a:bodyPr>
          <a:lstStyle/>
          <a:p>
            <a:r>
              <a:rPr lang="en-US" sz="2400" dirty="0" smtClean="0">
                <a:latin typeface="Arial" pitchFamily="34" charset="0"/>
                <a:cs typeface="Arial" pitchFamily="34" charset="0"/>
              </a:rPr>
              <a:t>You can frame your picture with trees, archways and holes. </a:t>
            </a:r>
            <a:r>
              <a:rPr lang="en-US" sz="2400" dirty="0" smtClean="0">
                <a:latin typeface="Arial" pitchFamily="34" charset="0"/>
                <a:cs typeface="Arial" pitchFamily="34" charset="0"/>
              </a:rPr>
              <a:t>This </a:t>
            </a:r>
            <a:r>
              <a:rPr lang="en-US" sz="2400" dirty="0" smtClean="0">
                <a:latin typeface="Arial" pitchFamily="34" charset="0"/>
                <a:cs typeface="Arial" pitchFamily="34" charset="0"/>
              </a:rPr>
              <a:t>results in a more focused image.</a:t>
            </a:r>
            <a:endParaRPr lang="en-US" sz="2400" dirty="0">
              <a:latin typeface="Arial" pitchFamily="34" charset="0"/>
              <a:cs typeface="Arial" pitchFamily="34" charset="0"/>
            </a:endParaRPr>
          </a:p>
        </p:txBody>
      </p:sp>
      <p:pic>
        <p:nvPicPr>
          <p:cNvPr id="4" name="Picture 3" descr="7466_p2_tdm.jpg"/>
          <p:cNvPicPr/>
          <p:nvPr/>
        </p:nvPicPr>
        <p:blipFill>
          <a:blip r:embed="rId2" cstate="print"/>
          <a:stretch>
            <a:fillRect/>
          </a:stretch>
        </p:blipFill>
        <p:spPr>
          <a:xfrm>
            <a:off x="3810000" y="2209800"/>
            <a:ext cx="5029200" cy="3200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Shop Elements</a:t>
            </a:r>
            <a:endParaRPr lang="en-US" dirty="0"/>
          </a:p>
        </p:txBody>
      </p:sp>
      <p:sp>
        <p:nvSpPr>
          <p:cNvPr id="3" name="Content Placeholder 2"/>
          <p:cNvSpPr>
            <a:spLocks noGrp="1"/>
          </p:cNvSpPr>
          <p:nvPr>
            <p:ph idx="1"/>
          </p:nvPr>
        </p:nvSpPr>
        <p:spPr>
          <a:xfrm>
            <a:off x="457200" y="1752600"/>
            <a:ext cx="3581400" cy="1752600"/>
          </a:xfrm>
        </p:spPr>
        <p:txBody>
          <a:bodyPr>
            <a:normAutofit/>
          </a:bodyPr>
          <a:lstStyle/>
          <a:p>
            <a:r>
              <a:rPr lang="en-US" sz="2400" dirty="0" smtClean="0">
                <a:latin typeface="Arial" pitchFamily="34" charset="0"/>
                <a:cs typeface="Arial" pitchFamily="34" charset="0"/>
              </a:rPr>
              <a:t>You can crop your image to improve your picture.</a:t>
            </a:r>
            <a:endParaRPr lang="en-US" sz="2400" dirty="0">
              <a:latin typeface="Arial" pitchFamily="34" charset="0"/>
              <a:cs typeface="Arial" pitchFamily="34" charset="0"/>
            </a:endParaRPr>
          </a:p>
        </p:txBody>
      </p:sp>
      <p:pic>
        <p:nvPicPr>
          <p:cNvPr id="4" name="Picture 3" descr="850.JPG"/>
          <p:cNvPicPr>
            <a:picLocks noChangeAspect="1"/>
          </p:cNvPicPr>
          <p:nvPr/>
        </p:nvPicPr>
        <p:blipFill>
          <a:blip r:embed="rId2" cstate="print"/>
          <a:stretch>
            <a:fillRect/>
          </a:stretch>
        </p:blipFill>
        <p:spPr>
          <a:xfrm>
            <a:off x="533400" y="4038600"/>
            <a:ext cx="3924300" cy="2616200"/>
          </a:xfrm>
          <a:prstGeom prst="rect">
            <a:avLst/>
          </a:prstGeom>
        </p:spPr>
      </p:pic>
      <p:pic>
        <p:nvPicPr>
          <p:cNvPr id="5" name="Picture 4" descr="7466_p6_tdm.jpg"/>
          <p:cNvPicPr>
            <a:picLocks noChangeAspect="1"/>
          </p:cNvPicPr>
          <p:nvPr/>
        </p:nvPicPr>
        <p:blipFill>
          <a:blip r:embed="rId3" cstate="print"/>
          <a:stretch>
            <a:fillRect/>
          </a:stretch>
        </p:blipFill>
        <p:spPr>
          <a:xfrm>
            <a:off x="4648200" y="4038600"/>
            <a:ext cx="4114800" cy="2609353"/>
          </a:xfrm>
          <a:prstGeom prst="rect">
            <a:avLst/>
          </a:prstGeom>
        </p:spPr>
      </p:pic>
      <p:sp>
        <p:nvSpPr>
          <p:cNvPr id="6" name="TextBox 5"/>
          <p:cNvSpPr txBox="1"/>
          <p:nvPr/>
        </p:nvSpPr>
        <p:spPr>
          <a:xfrm>
            <a:off x="914400" y="3429000"/>
            <a:ext cx="2667000" cy="461665"/>
          </a:xfrm>
          <a:prstGeom prst="rect">
            <a:avLst/>
          </a:prstGeom>
          <a:noFill/>
        </p:spPr>
        <p:txBody>
          <a:bodyPr wrap="square" rtlCol="0">
            <a:spAutoFit/>
          </a:bodyPr>
          <a:lstStyle/>
          <a:p>
            <a:r>
              <a:rPr lang="en-US" sz="2400" dirty="0" smtClean="0">
                <a:latin typeface="Arial" pitchFamily="34" charset="0"/>
                <a:cs typeface="Arial" pitchFamily="34" charset="0"/>
              </a:rPr>
              <a:t>Before Cropping</a:t>
            </a:r>
            <a:endParaRPr lang="en-US" sz="2400" dirty="0">
              <a:latin typeface="Arial" pitchFamily="34" charset="0"/>
              <a:cs typeface="Arial" pitchFamily="34" charset="0"/>
            </a:endParaRPr>
          </a:p>
        </p:txBody>
      </p:sp>
      <p:sp>
        <p:nvSpPr>
          <p:cNvPr id="7" name="TextBox 6"/>
          <p:cNvSpPr txBox="1"/>
          <p:nvPr/>
        </p:nvSpPr>
        <p:spPr>
          <a:xfrm>
            <a:off x="5257800" y="3429000"/>
            <a:ext cx="2362200" cy="738664"/>
          </a:xfrm>
          <a:prstGeom prst="rect">
            <a:avLst/>
          </a:prstGeom>
          <a:noFill/>
        </p:spPr>
        <p:txBody>
          <a:bodyPr wrap="square" rtlCol="0">
            <a:spAutoFit/>
          </a:bodyPr>
          <a:lstStyle/>
          <a:p>
            <a:r>
              <a:rPr lang="en-US" sz="2400" dirty="0" smtClean="0">
                <a:latin typeface="Arial" pitchFamily="34" charset="0"/>
                <a:cs typeface="Arial" pitchFamily="34" charset="0"/>
              </a:rPr>
              <a:t>After Cropping</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Shop Elements</a:t>
            </a:r>
            <a:endParaRPr lang="en-US" dirty="0"/>
          </a:p>
        </p:txBody>
      </p:sp>
      <p:sp>
        <p:nvSpPr>
          <p:cNvPr id="3" name="Content Placeholder 2"/>
          <p:cNvSpPr>
            <a:spLocks noGrp="1"/>
          </p:cNvSpPr>
          <p:nvPr>
            <p:ph idx="1"/>
          </p:nvPr>
        </p:nvSpPr>
        <p:spPr>
          <a:xfrm>
            <a:off x="457200" y="1828799"/>
            <a:ext cx="6096000" cy="1066801"/>
          </a:xfrm>
        </p:spPr>
        <p:txBody>
          <a:bodyPr>
            <a:normAutofit/>
          </a:bodyPr>
          <a:lstStyle/>
          <a:p>
            <a:r>
              <a:rPr lang="en-US" sz="2400" dirty="0" smtClean="0">
                <a:latin typeface="Arial" pitchFamily="34" charset="0"/>
                <a:cs typeface="Arial" pitchFamily="34" charset="0"/>
              </a:rPr>
              <a:t>Adjust saturation so the picture has more or less intensity.</a:t>
            </a:r>
            <a:endParaRPr lang="en-US" sz="2400" dirty="0">
              <a:latin typeface="Arial" pitchFamily="34" charset="0"/>
              <a:cs typeface="Arial" pitchFamily="34" charset="0"/>
            </a:endParaRPr>
          </a:p>
        </p:txBody>
      </p:sp>
      <p:pic>
        <p:nvPicPr>
          <p:cNvPr id="4" name="Picture 3" descr="006.JPG"/>
          <p:cNvPicPr>
            <a:picLocks noChangeAspect="1"/>
          </p:cNvPicPr>
          <p:nvPr/>
        </p:nvPicPr>
        <p:blipFill>
          <a:blip r:embed="rId2" cstate="print"/>
          <a:stretch>
            <a:fillRect/>
          </a:stretch>
        </p:blipFill>
        <p:spPr>
          <a:xfrm>
            <a:off x="685800" y="4038600"/>
            <a:ext cx="3886200" cy="2590800"/>
          </a:xfrm>
          <a:prstGeom prst="rect">
            <a:avLst/>
          </a:prstGeom>
        </p:spPr>
      </p:pic>
      <p:pic>
        <p:nvPicPr>
          <p:cNvPr id="5" name="Picture 4" descr="7466_p5_tdm.jpg"/>
          <p:cNvPicPr>
            <a:picLocks noChangeAspect="1"/>
          </p:cNvPicPr>
          <p:nvPr/>
        </p:nvPicPr>
        <p:blipFill>
          <a:blip r:embed="rId3" cstate="print"/>
          <a:stretch>
            <a:fillRect/>
          </a:stretch>
        </p:blipFill>
        <p:spPr>
          <a:xfrm>
            <a:off x="4876800" y="4038600"/>
            <a:ext cx="3962400" cy="2641600"/>
          </a:xfrm>
          <a:prstGeom prst="rect">
            <a:avLst/>
          </a:prstGeom>
        </p:spPr>
      </p:pic>
      <p:sp>
        <p:nvSpPr>
          <p:cNvPr id="6" name="TextBox 5"/>
          <p:cNvSpPr txBox="1"/>
          <p:nvPr/>
        </p:nvSpPr>
        <p:spPr>
          <a:xfrm>
            <a:off x="1066800" y="3200400"/>
            <a:ext cx="2514600" cy="830997"/>
          </a:xfrm>
          <a:prstGeom prst="rect">
            <a:avLst/>
          </a:prstGeom>
          <a:noFill/>
        </p:spPr>
        <p:txBody>
          <a:bodyPr wrap="square" rtlCol="0">
            <a:spAutoFit/>
          </a:bodyPr>
          <a:lstStyle/>
          <a:p>
            <a:r>
              <a:rPr lang="en-US" sz="2400" dirty="0" smtClean="0">
                <a:latin typeface="Arial" pitchFamily="34" charset="0"/>
                <a:cs typeface="Arial" pitchFamily="34" charset="0"/>
              </a:rPr>
              <a:t>Before adjusting saturation level</a:t>
            </a:r>
            <a:endParaRPr lang="en-US" sz="2400" dirty="0">
              <a:latin typeface="Arial" pitchFamily="34" charset="0"/>
              <a:cs typeface="Arial" pitchFamily="34" charset="0"/>
            </a:endParaRPr>
          </a:p>
        </p:txBody>
      </p:sp>
      <p:sp>
        <p:nvSpPr>
          <p:cNvPr id="7" name="TextBox 6"/>
          <p:cNvSpPr txBox="1"/>
          <p:nvPr/>
        </p:nvSpPr>
        <p:spPr>
          <a:xfrm>
            <a:off x="5791200" y="3200400"/>
            <a:ext cx="2514600" cy="1107996"/>
          </a:xfrm>
          <a:prstGeom prst="rect">
            <a:avLst/>
          </a:prstGeom>
          <a:noFill/>
        </p:spPr>
        <p:txBody>
          <a:bodyPr wrap="square" rtlCol="0">
            <a:spAutoFit/>
          </a:bodyPr>
          <a:lstStyle/>
          <a:p>
            <a:r>
              <a:rPr lang="en-US" sz="2400" dirty="0" smtClean="0">
                <a:latin typeface="Arial" pitchFamily="34" charset="0"/>
                <a:cs typeface="Arial" pitchFamily="34" charset="0"/>
              </a:rPr>
              <a:t>After adjusting saturation level</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Photo Shop Elements</a:t>
            </a:r>
            <a:endParaRPr lang="en-US" dirty="0"/>
          </a:p>
        </p:txBody>
      </p:sp>
      <p:sp>
        <p:nvSpPr>
          <p:cNvPr id="3" name="Content Placeholder 2"/>
          <p:cNvSpPr>
            <a:spLocks noGrp="1"/>
          </p:cNvSpPr>
          <p:nvPr>
            <p:ph idx="1"/>
          </p:nvPr>
        </p:nvSpPr>
        <p:spPr>
          <a:xfrm>
            <a:off x="457200" y="1600201"/>
            <a:ext cx="7239000" cy="1981200"/>
          </a:xfrm>
        </p:spPr>
        <p:txBody>
          <a:bodyPr>
            <a:normAutofit fontScale="92500" lnSpcReduction="20000"/>
          </a:bodyPr>
          <a:lstStyle/>
          <a:p>
            <a:r>
              <a:rPr lang="en-US" dirty="0" smtClean="0">
                <a:latin typeface="Arial" pitchFamily="34" charset="0"/>
                <a:cs typeface="Arial" pitchFamily="34" charset="0"/>
              </a:rPr>
              <a:t>Adjust hue which modifies the color.  This example shows adjusting hue and saturation.  The hue of the butterfly has changed to a deeper orange/red. Hue is the pure color.  </a:t>
            </a:r>
          </a:p>
          <a:p>
            <a:r>
              <a:rPr lang="en-US" dirty="0" smtClean="0">
                <a:latin typeface="Arial" pitchFamily="34" charset="0"/>
                <a:cs typeface="Arial" pitchFamily="34" charset="0"/>
              </a:rPr>
              <a:t>An example of hue are the many names for blue – light blue, pastel blue, or vivid blue.</a:t>
            </a:r>
            <a:endParaRPr lang="en-US" dirty="0">
              <a:latin typeface="Arial" pitchFamily="34" charset="0"/>
              <a:cs typeface="Arial" pitchFamily="34" charset="0"/>
            </a:endParaRPr>
          </a:p>
        </p:txBody>
      </p:sp>
      <p:pic>
        <p:nvPicPr>
          <p:cNvPr id="4" name="Picture 3" descr="7466_p4_secondattempt_tdm.jpg"/>
          <p:cNvPicPr>
            <a:picLocks noChangeAspect="1"/>
          </p:cNvPicPr>
          <p:nvPr/>
        </p:nvPicPr>
        <p:blipFill>
          <a:blip r:embed="rId2" cstate="print"/>
          <a:stretch>
            <a:fillRect/>
          </a:stretch>
        </p:blipFill>
        <p:spPr>
          <a:xfrm>
            <a:off x="4953000" y="3886200"/>
            <a:ext cx="3733800" cy="2702687"/>
          </a:xfrm>
          <a:prstGeom prst="rect">
            <a:avLst/>
          </a:prstGeom>
        </p:spPr>
      </p:pic>
      <p:pic>
        <p:nvPicPr>
          <p:cNvPr id="5" name="Picture 4" descr="7466_animal_orange.jpg"/>
          <p:cNvPicPr>
            <a:picLocks noChangeAspect="1"/>
          </p:cNvPicPr>
          <p:nvPr/>
        </p:nvPicPr>
        <p:blipFill>
          <a:blip r:embed="rId3" cstate="print"/>
          <a:stretch>
            <a:fillRect/>
          </a:stretch>
        </p:blipFill>
        <p:spPr>
          <a:xfrm>
            <a:off x="457200" y="3886200"/>
            <a:ext cx="4114799" cy="266172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fontScale="90000"/>
          </a:bodyPr>
          <a:lstStyle/>
          <a:p>
            <a:r>
              <a:rPr lang="en-US" dirty="0" smtClean="0"/>
              <a:t>How do you use these in your photos?</a:t>
            </a:r>
            <a:endParaRPr lang="en-US" dirty="0"/>
          </a:p>
        </p:txBody>
      </p:sp>
      <p:sp>
        <p:nvSpPr>
          <p:cNvPr id="3" name="Content Placeholder 2"/>
          <p:cNvSpPr>
            <a:spLocks noGrp="1"/>
          </p:cNvSpPr>
          <p:nvPr>
            <p:ph idx="1"/>
          </p:nvPr>
        </p:nvSpPr>
        <p:spPr>
          <a:xfrm>
            <a:off x="457200" y="3200400"/>
            <a:ext cx="8229600" cy="3124200"/>
          </a:xfrm>
        </p:spPr>
        <p:txBody>
          <a:bodyPr/>
          <a:lstStyle/>
          <a:p>
            <a:pPr marL="514350" indent="-514350">
              <a:buFont typeface="+mj-lt"/>
              <a:buAutoNum type="arabicPeriod"/>
            </a:pPr>
            <a:r>
              <a:rPr lang="en-US" dirty="0" smtClean="0">
                <a:latin typeface="Arial" pitchFamily="34" charset="0"/>
                <a:cs typeface="Arial" pitchFamily="34" charset="0"/>
              </a:rPr>
              <a:t>Exposure</a:t>
            </a:r>
          </a:p>
          <a:p>
            <a:pPr marL="514350" indent="-514350">
              <a:buFont typeface="+mj-lt"/>
              <a:buAutoNum type="arabicPeriod"/>
            </a:pPr>
            <a:r>
              <a:rPr lang="en-US" dirty="0" smtClean="0">
                <a:latin typeface="Arial" pitchFamily="34" charset="0"/>
                <a:cs typeface="Arial" pitchFamily="34" charset="0"/>
              </a:rPr>
              <a:t>Composition tips </a:t>
            </a:r>
          </a:p>
          <a:p>
            <a:pPr marL="514350" indent="-514350">
              <a:buFont typeface="+mj-lt"/>
              <a:buAutoNum type="arabicPeriod"/>
            </a:pPr>
            <a:r>
              <a:rPr lang="en-US" dirty="0" smtClean="0">
                <a:latin typeface="Arial" pitchFamily="34" charset="0"/>
                <a:cs typeface="Arial" pitchFamily="34" charset="0"/>
              </a:rPr>
              <a:t>Editing tips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Composition &amp; Editing</a:t>
            </a:r>
            <a:endParaRPr lang="en-US"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There will be three main things that we will be looking at today.  </a:t>
            </a:r>
          </a:p>
          <a:p>
            <a:pPr marL="514350" indent="-514350">
              <a:buFont typeface="+mj-lt"/>
              <a:buAutoNum type="arabicPeriod"/>
            </a:pPr>
            <a:r>
              <a:rPr lang="en-US" dirty="0" smtClean="0">
                <a:latin typeface="Arial" pitchFamily="34" charset="0"/>
                <a:cs typeface="Arial" pitchFamily="34" charset="0"/>
              </a:rPr>
              <a:t>Exposure</a:t>
            </a:r>
          </a:p>
          <a:p>
            <a:pPr marL="514350" indent="-514350">
              <a:buFont typeface="+mj-lt"/>
              <a:buAutoNum type="arabicPeriod"/>
            </a:pPr>
            <a:r>
              <a:rPr lang="en-US" dirty="0" smtClean="0">
                <a:latin typeface="Arial" pitchFamily="34" charset="0"/>
                <a:cs typeface="Arial" pitchFamily="34" charset="0"/>
              </a:rPr>
              <a:t>Composition tips </a:t>
            </a:r>
          </a:p>
          <a:p>
            <a:pPr marL="514350" indent="-514350">
              <a:buFont typeface="+mj-lt"/>
              <a:buAutoNum type="arabicPeriod"/>
            </a:pPr>
            <a:r>
              <a:rPr lang="en-US" dirty="0" smtClean="0">
                <a:latin typeface="Arial" pitchFamily="34" charset="0"/>
                <a:cs typeface="Arial" pitchFamily="34" charset="0"/>
              </a:rPr>
              <a:t>Editing tips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itchFamily="34" charset="0"/>
                <a:cs typeface="Arial" pitchFamily="34" charset="0"/>
              </a:rPr>
              <a:t>Learning About Exposure</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935480"/>
            <a:ext cx="4267200" cy="4389120"/>
          </a:xfrm>
        </p:spPr>
        <p:txBody>
          <a:bodyPr/>
          <a:lstStyle/>
          <a:p>
            <a:r>
              <a:rPr lang="en-US" sz="2400" dirty="0" smtClean="0">
                <a:latin typeface="Arial" pitchFamily="34" charset="0"/>
                <a:cs typeface="Arial" pitchFamily="34" charset="0"/>
              </a:rPr>
              <a:t>To think about shutter speed, aperture, and ISO we are going to think of our camera  like a window with shutters that open and close.</a:t>
            </a:r>
          </a:p>
          <a:p>
            <a:endParaRPr lang="en-US" dirty="0"/>
          </a:p>
        </p:txBody>
      </p:sp>
      <p:pic>
        <p:nvPicPr>
          <p:cNvPr id="1026" name="Picture 2" descr="C:\Users\Teri_laptop\AppData\Local\Microsoft\Windows\Temporary Internet Files\Content.IE5\SDW5029L\MC900215067[1].wmf"/>
          <p:cNvPicPr>
            <a:picLocks noChangeAspect="1" noChangeArrowheads="1"/>
          </p:cNvPicPr>
          <p:nvPr/>
        </p:nvPicPr>
        <p:blipFill>
          <a:blip r:embed="rId2" cstate="print"/>
          <a:srcRect/>
          <a:stretch>
            <a:fillRect/>
          </a:stretch>
        </p:blipFill>
        <p:spPr bwMode="auto">
          <a:xfrm>
            <a:off x="4858987" y="2133600"/>
            <a:ext cx="3795716" cy="3886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Aperture</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935480"/>
            <a:ext cx="4114800" cy="4389120"/>
          </a:xfrm>
        </p:spPr>
        <p:txBody>
          <a:bodyPr/>
          <a:lstStyle/>
          <a:p>
            <a:r>
              <a:rPr lang="en-US" sz="2400" dirty="0" smtClean="0">
                <a:latin typeface="Arial" pitchFamily="34" charset="0"/>
                <a:cs typeface="Arial" pitchFamily="34" charset="0"/>
              </a:rPr>
              <a:t>Aperture is the size of the window. If the aperture is bigger, more light gets through.  The room will be brighter.  </a:t>
            </a:r>
          </a:p>
          <a:p>
            <a:endParaRPr lang="en-US" dirty="0"/>
          </a:p>
        </p:txBody>
      </p:sp>
      <p:pic>
        <p:nvPicPr>
          <p:cNvPr id="2050" name="Picture 2" descr="C:\Users\Teri_laptop\AppData\Local\Microsoft\Windows\Temporary Internet Files\Content.IE5\IBGTIZKX\MC900044887[1].wmf"/>
          <p:cNvPicPr>
            <a:picLocks noChangeAspect="1" noChangeArrowheads="1"/>
          </p:cNvPicPr>
          <p:nvPr/>
        </p:nvPicPr>
        <p:blipFill>
          <a:blip r:embed="rId2" cstate="print"/>
          <a:srcRect/>
          <a:stretch>
            <a:fillRect/>
          </a:stretch>
        </p:blipFill>
        <p:spPr bwMode="auto">
          <a:xfrm>
            <a:off x="4953001" y="1837244"/>
            <a:ext cx="3678730" cy="362050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Shutter Speed</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935480"/>
            <a:ext cx="4267200" cy="4389120"/>
          </a:xfrm>
        </p:spPr>
        <p:txBody>
          <a:bodyPr/>
          <a:lstStyle/>
          <a:p>
            <a:r>
              <a:rPr lang="en-US" sz="2400" dirty="0" smtClean="0">
                <a:latin typeface="Arial" pitchFamily="34" charset="0"/>
                <a:cs typeface="Arial" pitchFamily="34" charset="0"/>
              </a:rPr>
              <a:t>Shutter Speed is the amount of time that the shutters of the window are open.  The longer you leave your window opens, the more light comes in.  </a:t>
            </a:r>
          </a:p>
          <a:p>
            <a:endParaRPr lang="en-US" dirty="0"/>
          </a:p>
        </p:txBody>
      </p:sp>
      <p:pic>
        <p:nvPicPr>
          <p:cNvPr id="3075" name="Picture 3" descr="C:\Users\Teri_laptop\AppData\Local\Microsoft\Windows\Temporary Internet Files\Content.IE5\IBGTIZKX\MC900232873[1].wmf"/>
          <p:cNvPicPr>
            <a:picLocks noChangeAspect="1" noChangeArrowheads="1"/>
          </p:cNvPicPr>
          <p:nvPr/>
        </p:nvPicPr>
        <p:blipFill>
          <a:blip r:embed="rId2" cstate="print"/>
          <a:srcRect/>
          <a:stretch>
            <a:fillRect/>
          </a:stretch>
        </p:blipFill>
        <p:spPr bwMode="auto">
          <a:xfrm>
            <a:off x="4495800" y="2209800"/>
            <a:ext cx="4474750" cy="275904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pitchFamily="34" charset="0"/>
                <a:cs typeface="Arial" pitchFamily="34" charset="0"/>
              </a:rPr>
              <a:t>ISO</a:t>
            </a: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935480"/>
            <a:ext cx="4191000" cy="4389120"/>
          </a:xfrm>
        </p:spPr>
        <p:txBody>
          <a:bodyPr/>
          <a:lstStyle/>
          <a:p>
            <a:r>
              <a:rPr lang="en-US" dirty="0" smtClean="0">
                <a:latin typeface="Arial" pitchFamily="34" charset="0"/>
                <a:cs typeface="Arial" pitchFamily="34" charset="0"/>
              </a:rPr>
              <a:t>Now imagine that you’re inside the room and are wearing sunglasses.  Your eyes become desensitized to the light that comes in (it’s like a low ISO).</a:t>
            </a:r>
          </a:p>
          <a:p>
            <a:endParaRPr lang="en-US" dirty="0"/>
          </a:p>
        </p:txBody>
      </p:sp>
      <p:pic>
        <p:nvPicPr>
          <p:cNvPr id="4100" name="Picture 4" descr="C:\Users\Teri_laptop\AppData\Local\Microsoft\Windows\Temporary Internet Files\Content.IE5\3Q5ZZCMF\MC900199709[1].wmf"/>
          <p:cNvPicPr>
            <a:picLocks noChangeAspect="1" noChangeArrowheads="1"/>
          </p:cNvPicPr>
          <p:nvPr/>
        </p:nvPicPr>
        <p:blipFill>
          <a:blip r:embed="rId2" cstate="print"/>
          <a:srcRect/>
          <a:stretch>
            <a:fillRect/>
          </a:stretch>
        </p:blipFill>
        <p:spPr bwMode="auto">
          <a:xfrm>
            <a:off x="5295942" y="1981200"/>
            <a:ext cx="2876146" cy="3124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2819400"/>
          </a:xfrm>
        </p:spPr>
        <p:txBody>
          <a:bodyPr>
            <a:normAutofit/>
          </a:bodyPr>
          <a:lstStyle/>
          <a:p>
            <a:r>
              <a:rPr lang="en-US" sz="4000" dirty="0" smtClean="0">
                <a:latin typeface="Arial" pitchFamily="34" charset="0"/>
                <a:cs typeface="Arial" pitchFamily="34" charset="0"/>
              </a:rPr>
              <a:t>To increase the amount of light, we can do several things</a:t>
            </a:r>
            <a:r>
              <a:rPr lang="en-US" sz="4000" dirty="0" smtClean="0"/>
              <a:t>.  </a:t>
            </a:r>
            <a:r>
              <a:rPr lang="en-US" dirty="0" smtClean="0"/>
              <a:t/>
            </a:r>
            <a:br>
              <a:rPr lang="en-US" dirty="0" smtClean="0"/>
            </a:br>
            <a:endParaRPr lang="en-US" dirty="0"/>
          </a:p>
        </p:txBody>
      </p:sp>
      <p:sp>
        <p:nvSpPr>
          <p:cNvPr id="3" name="Content Placeholder 2"/>
          <p:cNvSpPr>
            <a:spLocks noGrp="1"/>
          </p:cNvSpPr>
          <p:nvPr>
            <p:ph idx="1"/>
          </p:nvPr>
        </p:nvSpPr>
        <p:spPr>
          <a:xfrm>
            <a:off x="381000" y="2895600"/>
            <a:ext cx="8229600" cy="4389120"/>
          </a:xfrm>
        </p:spPr>
        <p:txBody>
          <a:bodyPr>
            <a:normAutofit/>
          </a:bodyPr>
          <a:lstStyle/>
          <a:p>
            <a:r>
              <a:rPr lang="en-US" sz="2400" dirty="0" smtClean="0">
                <a:latin typeface="Arial" pitchFamily="34" charset="0"/>
                <a:cs typeface="Arial" pitchFamily="34" charset="0"/>
              </a:rPr>
              <a:t>You could increase the time that the shutters are open (decrease shutter speed).</a:t>
            </a:r>
          </a:p>
          <a:p>
            <a:r>
              <a:rPr lang="en-US" sz="2400" dirty="0">
                <a:latin typeface="Arial" pitchFamily="34" charset="0"/>
                <a:cs typeface="Arial" pitchFamily="34" charset="0"/>
              </a:rPr>
              <a:t>Y</a:t>
            </a:r>
            <a:r>
              <a:rPr lang="en-US" sz="2400" dirty="0" smtClean="0">
                <a:latin typeface="Arial" pitchFamily="34" charset="0"/>
                <a:cs typeface="Arial" pitchFamily="34" charset="0"/>
              </a:rPr>
              <a:t>ou could increase the size of the window (increase aperture)</a:t>
            </a:r>
          </a:p>
          <a:p>
            <a:r>
              <a:rPr lang="en-US" sz="2400" dirty="0" smtClean="0">
                <a:latin typeface="Arial" pitchFamily="34" charset="0"/>
                <a:cs typeface="Arial" pitchFamily="34" charset="0"/>
              </a:rPr>
              <a:t>You could take off your sunglasses (make the ISO larger).</a:t>
            </a:r>
          </a:p>
          <a:p>
            <a:r>
              <a:rPr lang="en-US" sz="2400" dirty="0" smtClean="0">
                <a:latin typeface="Arial" pitchFamily="34" charset="0"/>
                <a:cs typeface="Arial" pitchFamily="34" charset="0"/>
              </a:rPr>
              <a:t>These tips come from the following site:  </a:t>
            </a:r>
            <a:r>
              <a:rPr lang="en-US" sz="2400" dirty="0" smtClean="0">
                <a:latin typeface="Arial" pitchFamily="34" charset="0"/>
                <a:cs typeface="Arial" pitchFamily="34" charset="0"/>
                <a:hlinkClick r:id="rId2"/>
              </a:rPr>
              <a:t>http://digital-photography-school.com/learning-exposure-in-digital-photography</a:t>
            </a:r>
            <a:endParaRPr lang="en-US" sz="2400" dirty="0" smtClean="0">
              <a:latin typeface="Arial" pitchFamily="34" charset="0"/>
              <a:cs typeface="Arial" pitchFamily="34" charset="0"/>
            </a:endParaRPr>
          </a:p>
          <a:p>
            <a:endParaRPr lang="en-US" sz="2400" dirty="0" smtClean="0">
              <a:latin typeface="Arial" pitchFamily="34" charset="0"/>
              <a:cs typeface="Arial" pitchFamily="34" charset="0"/>
            </a:endParaRPr>
          </a:p>
          <a:p>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505200" cy="4495800"/>
          </a:xfrm>
        </p:spPr>
        <p:txBody>
          <a:bodyPr>
            <a:normAutofit fontScale="90000"/>
          </a:bodyPr>
          <a:lstStyle/>
          <a:p>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1100" dirty="0" smtClean="0"/>
              <a:t/>
            </a:r>
            <a:br>
              <a:rPr lang="en-US" sz="1100" dirty="0" smtClean="0"/>
            </a:br>
            <a:r>
              <a:rPr lang="en-US" sz="1100" dirty="0" smtClean="0"/>
              <a:t/>
            </a:r>
            <a:br>
              <a:rPr lang="en-US" sz="1100" dirty="0" smtClean="0"/>
            </a:br>
            <a:r>
              <a:rPr lang="en-US" sz="1100" dirty="0" smtClean="0"/>
              <a:t/>
            </a:r>
            <a:br>
              <a:rPr lang="en-US" sz="1100" dirty="0" smtClean="0"/>
            </a:b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3100" b="1" dirty="0" smtClean="0">
                <a:latin typeface="Arial" pitchFamily="34" charset="0"/>
                <a:cs typeface="Arial" pitchFamily="34" charset="0"/>
              </a:rPr>
              <a:t/>
            </a:r>
            <a:br>
              <a:rPr lang="en-US" sz="3100" b="1" dirty="0" smtClean="0">
                <a:latin typeface="Arial" pitchFamily="34" charset="0"/>
                <a:cs typeface="Arial" pitchFamily="34" charset="0"/>
              </a:rPr>
            </a:br>
            <a:r>
              <a:rPr lang="en-US" sz="4000" b="1" dirty="0" smtClean="0">
                <a:latin typeface="Arial" pitchFamily="34" charset="0"/>
                <a:cs typeface="Arial" pitchFamily="34" charset="0"/>
              </a:rPr>
              <a:t>Rule of Thirds</a:t>
            </a: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dirty="0" smtClean="0">
                <a:latin typeface="Arial" pitchFamily="34" charset="0"/>
                <a:cs typeface="Arial" pitchFamily="34" charset="0"/>
              </a:rPr>
              <a:t> </a:t>
            </a:r>
            <a:r>
              <a:rPr lang="en-US" sz="2700" dirty="0" smtClean="0">
                <a:latin typeface="Arial" pitchFamily="34" charset="0"/>
                <a:cs typeface="Arial" pitchFamily="34" charset="0"/>
              </a:rPr>
              <a:t>A great picture is more balanced if you place points of interest in the intersections or along the lines that your photo.    When looking at photographs,  people’s eyes usually go to one of the intersection points most naturally rather than the center of the shot.</a:t>
            </a:r>
            <a:endParaRPr lang="en-US" dirty="0"/>
          </a:p>
        </p:txBody>
      </p:sp>
      <p:pic>
        <p:nvPicPr>
          <p:cNvPr id="4" name="Content Placeholder 3" descr="rule of thirds_anotheeer.jpg"/>
          <p:cNvPicPr>
            <a:picLocks noGrp="1" noChangeAspect="1"/>
          </p:cNvPicPr>
          <p:nvPr>
            <p:ph idx="1"/>
          </p:nvPr>
        </p:nvPicPr>
        <p:blipFill>
          <a:blip r:embed="rId2" cstate="print"/>
          <a:stretch>
            <a:fillRect/>
          </a:stretch>
        </p:blipFill>
        <p:spPr>
          <a:xfrm>
            <a:off x="4419600" y="1752600"/>
            <a:ext cx="4324350" cy="3400425"/>
          </a:xfrm>
        </p:spPr>
      </p:pic>
      <p:sp>
        <p:nvSpPr>
          <p:cNvPr id="7" name="Rectangle 6"/>
          <p:cNvSpPr/>
          <p:nvPr/>
        </p:nvSpPr>
        <p:spPr>
          <a:xfrm>
            <a:off x="4648200" y="5410200"/>
            <a:ext cx="3821112" cy="769441"/>
          </a:xfrm>
          <a:prstGeom prst="rect">
            <a:avLst/>
          </a:prstGeom>
        </p:spPr>
        <p:txBody>
          <a:bodyPr wrap="square">
            <a:spAutoFit/>
          </a:bodyPr>
          <a:lstStyle/>
          <a:p>
            <a:r>
              <a:rPr lang="en-US" sz="2200" dirty="0" smtClean="0">
                <a:solidFill>
                  <a:prstClr val="black"/>
                </a:solidFill>
                <a:ea typeface="+mj-ea"/>
                <a:cs typeface="+mj-cs"/>
                <a:hlinkClick r:id="rId3"/>
              </a:rPr>
              <a:t>http://digital-photography-school.com/rule-of-thirds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5257800" cy="896112"/>
          </a:xfrm>
        </p:spPr>
        <p:txBody>
          <a:bodyPr>
            <a:normAutofit/>
          </a:bodyPr>
          <a:lstStyle/>
          <a:p>
            <a:r>
              <a:rPr lang="en-US" sz="3600" b="1" dirty="0" smtClean="0"/>
              <a:t>Balancing Elements</a:t>
            </a:r>
            <a:endParaRPr lang="en-US" sz="3600" dirty="0"/>
          </a:p>
        </p:txBody>
      </p:sp>
      <p:sp>
        <p:nvSpPr>
          <p:cNvPr id="3" name="Content Placeholder 2"/>
          <p:cNvSpPr>
            <a:spLocks noGrp="1"/>
          </p:cNvSpPr>
          <p:nvPr>
            <p:ph idx="1"/>
          </p:nvPr>
        </p:nvSpPr>
        <p:spPr>
          <a:xfrm>
            <a:off x="152400" y="1600200"/>
            <a:ext cx="5638800" cy="4525963"/>
          </a:xfrm>
        </p:spPr>
        <p:txBody>
          <a:bodyPr>
            <a:normAutofit fontScale="92500" lnSpcReduction="10000"/>
          </a:bodyPr>
          <a:lstStyle/>
          <a:p>
            <a:r>
              <a:rPr lang="en-US" dirty="0" smtClean="0">
                <a:latin typeface="Arial" pitchFamily="34" charset="0"/>
                <a:cs typeface="Arial" pitchFamily="34" charset="0"/>
              </a:rPr>
              <a:t>To  create a more interesting photography, </a:t>
            </a:r>
            <a:r>
              <a:rPr lang="en-US" dirty="0" smtClean="0">
                <a:latin typeface="Arial" pitchFamily="34" charset="0"/>
                <a:cs typeface="Arial" pitchFamily="34" charset="0"/>
              </a:rPr>
              <a:t>you can position </a:t>
            </a:r>
            <a:r>
              <a:rPr lang="en-US" dirty="0" smtClean="0">
                <a:latin typeface="Arial" pitchFamily="34" charset="0"/>
                <a:cs typeface="Arial" pitchFamily="34" charset="0"/>
              </a:rPr>
              <a:t>your main subject </a:t>
            </a:r>
            <a:r>
              <a:rPr lang="en-US" dirty="0" smtClean="0">
                <a:latin typeface="Arial" pitchFamily="34" charset="0"/>
                <a:cs typeface="Arial" pitchFamily="34" charset="0"/>
              </a:rPr>
              <a:t>slightly off center.  This could make part of the picture seem empty.   </a:t>
            </a:r>
            <a:r>
              <a:rPr lang="en-US" dirty="0" smtClean="0">
                <a:latin typeface="Arial" pitchFamily="34" charset="0"/>
                <a:cs typeface="Arial" pitchFamily="34" charset="0"/>
              </a:rPr>
              <a:t>To </a:t>
            </a:r>
            <a:r>
              <a:rPr lang="en-US" dirty="0" smtClean="0">
                <a:latin typeface="Arial" pitchFamily="34" charset="0"/>
                <a:cs typeface="Arial" pitchFamily="34" charset="0"/>
              </a:rPr>
              <a:t>offset </a:t>
            </a:r>
            <a:r>
              <a:rPr lang="en-US" dirty="0" smtClean="0">
                <a:latin typeface="Arial" pitchFamily="34" charset="0"/>
                <a:cs typeface="Arial" pitchFamily="34" charset="0"/>
              </a:rPr>
              <a:t>this void, you should balance the 'weight' of your subject by including another object of lesser importance to fill the </a:t>
            </a:r>
            <a:r>
              <a:rPr lang="en-US" dirty="0" smtClean="0">
                <a:latin typeface="Arial" pitchFamily="34" charset="0"/>
                <a:cs typeface="Arial" pitchFamily="34" charset="0"/>
              </a:rPr>
              <a:t>photograph.</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hlinkClick r:id="rId2"/>
              </a:rPr>
              <a:t>http://www.amateursnapper.com/photography/10-top-photography-composition-rules</a:t>
            </a:r>
            <a:endParaRPr lang="en-US" dirty="0" smtClean="0">
              <a:latin typeface="Arial" pitchFamily="34" charset="0"/>
              <a:cs typeface="Arial" pitchFamily="34" charset="0"/>
            </a:endParaRPr>
          </a:p>
          <a:p>
            <a:endParaRPr lang="en-US" dirty="0"/>
          </a:p>
        </p:txBody>
      </p:sp>
      <p:pic>
        <p:nvPicPr>
          <p:cNvPr id="4" name="Picture 3" descr="composition-balancing.jpg"/>
          <p:cNvPicPr>
            <a:picLocks noChangeAspect="1"/>
          </p:cNvPicPr>
          <p:nvPr/>
        </p:nvPicPr>
        <p:blipFill>
          <a:blip r:embed="rId3" cstate="print"/>
          <a:stretch>
            <a:fillRect/>
          </a:stretch>
        </p:blipFill>
        <p:spPr>
          <a:xfrm>
            <a:off x="6324600" y="1828800"/>
            <a:ext cx="2387600" cy="3581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386</TotalTime>
  <Words>517</Words>
  <Application>Microsoft Office PowerPoint</Application>
  <PresentationFormat>On-screen Show (4:3)</PresentationFormat>
  <Paragraphs>48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Digital Photography Tips</vt:lpstr>
      <vt:lpstr>Composition &amp; Editing</vt:lpstr>
      <vt:lpstr>Learning About Exposure</vt:lpstr>
      <vt:lpstr>Aperture</vt:lpstr>
      <vt:lpstr>Shutter Speed</vt:lpstr>
      <vt:lpstr>ISO</vt:lpstr>
      <vt:lpstr>To increase the amount of light, we can do several things.   </vt:lpstr>
      <vt:lpstr>           Rule of Thirds  A great picture is more balanced if you place points of interest in the intersections or along the lines that your photo.    When looking at photographs,  people’s eyes usually go to one of the intersection points most naturally rather than the center of the shot.</vt:lpstr>
      <vt:lpstr>Balancing Elements</vt:lpstr>
      <vt:lpstr>Viewpoint</vt:lpstr>
      <vt:lpstr>Depth of Field</vt:lpstr>
      <vt:lpstr>Frame Your Picture</vt:lpstr>
      <vt:lpstr>Photo Shop Elements</vt:lpstr>
      <vt:lpstr>Photo Shop Elements</vt:lpstr>
      <vt:lpstr>Photo Shop Elements</vt:lpstr>
      <vt:lpstr>How do you use these in your photos?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Photography Tips</dc:title>
  <dc:creator>Teri_laptop</dc:creator>
  <cp:lastModifiedBy>Teri_laptop</cp:lastModifiedBy>
  <cp:revision>56</cp:revision>
  <dcterms:created xsi:type="dcterms:W3CDTF">2010-06-30T13:36:47Z</dcterms:created>
  <dcterms:modified xsi:type="dcterms:W3CDTF">2010-07-01T23:08:23Z</dcterms:modified>
</cp:coreProperties>
</file>