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25602" name="Rectangle 2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97F90A-980D-47B7-88AD-09F5C9754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25761-956D-4A5C-859C-89244D7DB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9D2EE-CB33-4DED-91A9-BD081E9D2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EF377-9100-47B7-B37C-A96988354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B627-1B75-4828-958C-20D2A0C66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D9B35-6DBA-4D83-8F86-14F167B08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53930-C9FA-46CB-BED4-D9026FAE5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05FA9-99FF-45CF-8ADE-1041DC9A6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46625-2F85-4B50-B30A-FEF9D8470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3B222-7BE0-4B57-90BA-E3998461B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42863-1F5E-400C-91AA-D2F5E431D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04" name="Group 28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0B68F46-DAF6-40DC-85A2-DF8F506435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 Hickey</a:t>
            </a:r>
          </a:p>
          <a:p>
            <a:r>
              <a:rPr lang="en-US" dirty="0" smtClean="0"/>
              <a:t>CEPD 8102</a:t>
            </a:r>
          </a:p>
          <a:p>
            <a:r>
              <a:rPr lang="en-US" dirty="0" smtClean="0"/>
              <a:t>Summer 2010</a:t>
            </a:r>
            <a:endParaRPr lang="en-US" dirty="0"/>
          </a:p>
        </p:txBody>
      </p:sp>
      <p:pic>
        <p:nvPicPr>
          <p:cNvPr id="4111" name="Picture 15" descr="C:\Users\admin\AppData\Local\Microsoft\Windows\Temporary Internet Files\Content.IE5\XKKB0SUC\MP9004393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09600"/>
            <a:ext cx="1933158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don’t…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2209800"/>
          </a:xfrm>
        </p:spPr>
        <p:txBody>
          <a:bodyPr/>
          <a:lstStyle/>
          <a:p>
            <a:r>
              <a:rPr lang="en-US" sz="2400" dirty="0" smtClean="0"/>
              <a:t>28% of gay and lesbian students drop out  of school</a:t>
            </a:r>
          </a:p>
          <a:p>
            <a:r>
              <a:rPr lang="en-US" sz="2400" dirty="0" smtClean="0"/>
              <a:t>LGBTQ youth are 2 to 3 times more likely to commit suicide</a:t>
            </a:r>
          </a:p>
          <a:p>
            <a:r>
              <a:rPr lang="en-US" sz="2400" dirty="0" smtClean="0"/>
              <a:t>LGBTQ youth are 3 times more likely to abuse drugs and alcohol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181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Reese, S. (1997). The law and gay-bashing in schools. </a:t>
            </a:r>
            <a:r>
              <a:rPr lang="en-US" i="1" dirty="0" smtClean="0"/>
              <a:t>Education Digest</a:t>
            </a:r>
            <a:r>
              <a:rPr lang="en-US" dirty="0" smtClean="0"/>
              <a:t>, </a:t>
            </a:r>
            <a:r>
              <a:rPr lang="en-US" i="1" dirty="0" smtClean="0"/>
              <a:t>62</a:t>
            </a:r>
            <a:r>
              <a:rPr lang="en-US" dirty="0" smtClean="0"/>
              <a:t>(9), 46. Retrieved from </a:t>
            </a:r>
            <a:r>
              <a:rPr lang="en-US" dirty="0" err="1" smtClean="0"/>
              <a:t>MasterFILE</a:t>
            </a:r>
            <a:r>
              <a:rPr lang="en-US" dirty="0" smtClean="0"/>
              <a:t> Premier database</a:t>
            </a:r>
            <a:endParaRPr lang="en-US" dirty="0"/>
          </a:p>
        </p:txBody>
      </p:sp>
      <p:pic>
        <p:nvPicPr>
          <p:cNvPr id="56330" name="Picture 10" descr="C:\Users\admin\AppData\Local\Microsoft\Windows\Temporary Internet Files\Content.IE5\M6L93VW3\MP9004395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81400"/>
            <a:ext cx="2401442" cy="16032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their own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2667000"/>
          </a:xfrm>
        </p:spPr>
        <p:txBody>
          <a:bodyPr/>
          <a:lstStyle/>
          <a:p>
            <a:r>
              <a:rPr lang="en-US" sz="1600" dirty="0" smtClean="0"/>
              <a:t>"I felt as though I was the only gay person my age in the world. I felt as though I had no-where to go to talk to anybody throughout eighth grade. I went to bed every night praying that I would not be able to wake up in the morning, and every morning being disappointed. And, so finally, I decided that if I was going to die, it would have to be at my own hands." </a:t>
            </a:r>
            <a:br>
              <a:rPr lang="en-US" sz="1600" dirty="0" smtClean="0"/>
            </a:br>
            <a:r>
              <a:rPr lang="en-US" sz="1600" dirty="0" smtClean="0"/>
              <a:t>- Steve (Governor's Commission, 1993; </a:t>
            </a:r>
            <a:r>
              <a:rPr lang="en-US" sz="1600" dirty="0" err="1" smtClean="0"/>
              <a:t>Baily</a:t>
            </a:r>
            <a:r>
              <a:rPr lang="en-US" sz="1600" dirty="0" smtClean="0"/>
              <a:t> and </a:t>
            </a:r>
            <a:r>
              <a:rPr lang="en-US" sz="1600" dirty="0" err="1" smtClean="0"/>
              <a:t>Pharis</a:t>
            </a:r>
            <a:r>
              <a:rPr lang="en-US" sz="1600" dirty="0" smtClean="0"/>
              <a:t>, 1996</a:t>
            </a:r>
          </a:p>
          <a:p>
            <a:r>
              <a:rPr lang="en-US" sz="1600" dirty="0" smtClean="0"/>
              <a:t>"They just started calling me 'faggot' this and 'fag' that, and all of a sudden I didn't have any friends anymore...I saw what happened to other kids who got called queer at school. I dropped out." </a:t>
            </a:r>
            <a:br>
              <a:rPr lang="en-US" sz="1600" dirty="0" smtClean="0"/>
            </a:br>
            <a:r>
              <a:rPr lang="en-US" sz="1600" dirty="0" smtClean="0"/>
              <a:t>- Tommy (</a:t>
            </a:r>
            <a:r>
              <a:rPr lang="en-US" sz="1600" dirty="0" err="1" smtClean="0"/>
              <a:t>O'Conor</a:t>
            </a:r>
            <a:r>
              <a:rPr lang="en-US" sz="1600" dirty="0" smtClean="0"/>
              <a:t>, 1995)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638800"/>
            <a:ext cx="853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Diversity in Public High Schools:</a:t>
            </a:r>
            <a:r>
              <a:rPr lang="en-US" sz="1200" dirty="0" smtClean="0"/>
              <a:t> </a:t>
            </a:r>
            <a:r>
              <a:rPr lang="en-US" sz="1200" b="1" dirty="0" smtClean="0"/>
              <a:t>A Look at the Experiences of Gay and Lesbian Students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Retrieved from the world wide web July 4, 2010: http://www.mtholyoke.edu/~rlsmith/gayandlesbianadolescents2.html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7347" name="Picture 3" descr="C:\Users\admin\AppData\Local\Microsoft\Windows\Temporary Internet Files\Content.IE5\2GXZXWEA\MP9003862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86200"/>
            <a:ext cx="2667000" cy="177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2438400"/>
            <a:ext cx="8153400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Baldwin, J.D., and Baldwin, J.I. (1998) Sexual behavior. In H.S. Friedman (Ed.),</a:t>
            </a:r>
          </a:p>
          <a:p>
            <a:pPr>
              <a:buNone/>
            </a:pPr>
            <a:r>
              <a:rPr lang="en-US" sz="1600" dirty="0" smtClean="0"/>
              <a:t>Encyclopedia of mental health (Vol. 3) San Diego, Academic Press.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Abrams, M. (2007). BORN GAY?. </a:t>
            </a:r>
            <a:r>
              <a:rPr lang="en-US" sz="1600" i="1" dirty="0" smtClean="0"/>
              <a:t>Discover</a:t>
            </a:r>
            <a:r>
              <a:rPr lang="en-US" sz="1600" dirty="0" smtClean="0"/>
              <a:t>, </a:t>
            </a:r>
            <a:r>
              <a:rPr lang="en-US" sz="1600" i="1" dirty="0" smtClean="0"/>
              <a:t>28</a:t>
            </a:r>
            <a:r>
              <a:rPr lang="en-US" sz="1600" dirty="0" smtClean="0"/>
              <a:t>58-83. Retrieved from Vocational and Career Collection database.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343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Poland, S. (2010). LGBT Students Need Support at School. </a:t>
            </a:r>
            <a:r>
              <a:rPr lang="en-US" sz="1600" i="1" dirty="0" smtClean="0"/>
              <a:t>District Administration</a:t>
            </a:r>
            <a:r>
              <a:rPr lang="en-US" sz="1600" dirty="0" smtClean="0"/>
              <a:t>, </a:t>
            </a:r>
            <a:r>
              <a:rPr lang="en-US" sz="1600" i="1" dirty="0" smtClean="0"/>
              <a:t>46</a:t>
            </a:r>
            <a:r>
              <a:rPr lang="en-US" sz="1600" dirty="0" smtClean="0"/>
              <a:t>(1), 44. Retrieved from Advanced Placement Source database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105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Reese, S. (1997). The law and gay-bashing in schools. </a:t>
            </a:r>
            <a:r>
              <a:rPr lang="en-US" i="1" dirty="0" smtClean="0"/>
              <a:t>Education Digest</a:t>
            </a:r>
            <a:r>
              <a:rPr lang="en-US" dirty="0" smtClean="0"/>
              <a:t>, </a:t>
            </a:r>
            <a:r>
              <a:rPr lang="en-US" i="1" dirty="0" smtClean="0"/>
              <a:t>62</a:t>
            </a:r>
            <a:r>
              <a:rPr lang="en-US" dirty="0" smtClean="0"/>
              <a:t>(9), 46. Retrieved from </a:t>
            </a:r>
            <a:r>
              <a:rPr lang="en-US" dirty="0" err="1" smtClean="0"/>
              <a:t>MasterFILE</a:t>
            </a:r>
            <a:r>
              <a:rPr lang="en-US" dirty="0" smtClean="0"/>
              <a:t> Premier database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124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Diversity in Public High Schools: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A Look at the Experiences of Gay and Lesbian Students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Retrieved from the world wide web July 4, 2010: http://www.mtholyoke.edu/~rlsmith/gayandlesbianadolescents2.html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Homosexual Discussion</a:t>
            </a:r>
            <a:endParaRPr lang="en-US" dirty="0"/>
          </a:p>
        </p:txBody>
      </p:sp>
      <p:pic>
        <p:nvPicPr>
          <p:cNvPr id="52226" name="Picture 2" descr="C:\Users\admin\AppData\Local\Microsoft\Windows\Temporary Internet Files\Content.IE5\1C6JWHI1\MP91021884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2703939" cy="4038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5800" y="2743200"/>
            <a:ext cx="29718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 chose this controversial issue from our life span development discussions for my presentation topic because of the greatly </a:t>
            </a:r>
            <a:r>
              <a:rPr lang="en-US" dirty="0" smtClean="0"/>
              <a:t>varied, emotionally </a:t>
            </a:r>
            <a:r>
              <a:rPr lang="en-US" dirty="0" smtClean="0"/>
              <a:t>filled posts regarding the LGBTQ debate.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(</a:t>
            </a:r>
            <a:r>
              <a:rPr lang="en-US" dirty="0" err="1" smtClean="0"/>
              <a:t>Santrock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“An individual’s sexual orientation-same sex, heterosexual, or bisexual- is most likely determined by a combination of genetic, hormonal, cognitive, and environmental factors (Baldwin &amp; Baldwin, 1998)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4102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Baldwin, J.D., and Baldwin, J.I. (1998) Sexual behavior. In H.S. Friedman (Ed.), Encyclopedia of mental health (Vol. 3) San Diego, Academic Press.</a:t>
            </a:r>
            <a:endParaRPr lang="en-US" sz="1600" dirty="0"/>
          </a:p>
        </p:txBody>
      </p:sp>
      <p:pic>
        <p:nvPicPr>
          <p:cNvPr id="1026" name="Picture 2" descr="C:\Users\admin\AppData\Local\Microsoft\Windows\Temporary Internet Files\Content.IE5\2GXZXWEA\MP9004033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05200"/>
            <a:ext cx="2529304" cy="16855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3581400"/>
          </a:xfrm>
        </p:spPr>
        <p:txBody>
          <a:bodyPr/>
          <a:lstStyle/>
          <a:p>
            <a:r>
              <a:rPr lang="en-US" sz="2400" dirty="0" smtClean="0"/>
              <a:t>Regardless of the cause, there is a definite change or difference in the brain.</a:t>
            </a:r>
          </a:p>
          <a:p>
            <a:r>
              <a:rPr lang="en-US" sz="2400" dirty="0" smtClean="0"/>
              <a:t>Area of Hypothalamus (INAH-3) in gay men is smaller –  discovered by Simon </a:t>
            </a:r>
            <a:r>
              <a:rPr lang="en-US" sz="2400" dirty="0" err="1" smtClean="0"/>
              <a:t>LeVay</a:t>
            </a:r>
            <a:r>
              <a:rPr lang="en-US" sz="2400" dirty="0" smtClean="0"/>
              <a:t>, neurobiologist at the Salk Institute (1991)</a:t>
            </a:r>
          </a:p>
          <a:p>
            <a:r>
              <a:rPr lang="en-US" sz="2400" dirty="0" smtClean="0"/>
              <a:t>Confirmed by William </a:t>
            </a:r>
            <a:r>
              <a:rPr lang="en-US" sz="2400" dirty="0" err="1" smtClean="0"/>
              <a:t>Byne</a:t>
            </a:r>
            <a:r>
              <a:rPr lang="en-US" sz="2400" dirty="0" smtClean="0"/>
              <a:t> at Mount Sinai School of Medicin</a:t>
            </a:r>
            <a:r>
              <a:rPr lang="en-US" sz="2400" dirty="0"/>
              <a:t>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Abrams, M. (2007). BORN GAY?. </a:t>
            </a:r>
            <a:r>
              <a:rPr lang="en-US" sz="1600" i="1" dirty="0" smtClean="0"/>
              <a:t>Discover</a:t>
            </a:r>
            <a:r>
              <a:rPr lang="en-US" sz="1600" dirty="0" smtClean="0"/>
              <a:t>, </a:t>
            </a:r>
            <a:r>
              <a:rPr lang="en-US" sz="1600" i="1" dirty="0" smtClean="0"/>
              <a:t>28</a:t>
            </a:r>
            <a:r>
              <a:rPr lang="en-US" sz="1600" dirty="0" smtClean="0"/>
              <a:t>58-83. Retrieved from Vocational and Career Collection database.</a:t>
            </a:r>
            <a:endParaRPr lang="en-US" sz="1600" dirty="0"/>
          </a:p>
        </p:txBody>
      </p:sp>
      <p:pic>
        <p:nvPicPr>
          <p:cNvPr id="2051" name="Picture 3" descr="C:\Users\admin\AppData\Local\Microsoft\Windows\Temporary Internet Files\Content.IE5\1C6JWHI1\MP9004032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343400"/>
            <a:ext cx="1607686" cy="10713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153400" cy="1143000"/>
          </a:xfrm>
        </p:spPr>
        <p:txBody>
          <a:bodyPr/>
          <a:lstStyle/>
          <a:p>
            <a:r>
              <a:rPr lang="en-US" dirty="0" smtClean="0"/>
              <a:t>The Reality for LGBTQ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tragic results of homophobia</a:t>
            </a:r>
          </a:p>
          <a:p>
            <a:pPr lvl="1"/>
            <a:r>
              <a:rPr lang="en-US" sz="2400" dirty="0" smtClean="0"/>
              <a:t>Suicide of 11 year old Carl Walker-Hoover after being repeatedly called gay at school</a:t>
            </a:r>
          </a:p>
          <a:p>
            <a:pPr lvl="1"/>
            <a:r>
              <a:rPr lang="en-US" sz="2400" dirty="0" smtClean="0"/>
              <a:t>Suicide of 11 year old </a:t>
            </a:r>
            <a:r>
              <a:rPr lang="en-US" sz="2400" dirty="0" err="1" smtClean="0"/>
              <a:t>Jaheem</a:t>
            </a:r>
            <a:r>
              <a:rPr lang="en-US" sz="2400" dirty="0" smtClean="0"/>
              <a:t> Herrera after being called gay at school</a:t>
            </a:r>
          </a:p>
          <a:p>
            <a:r>
              <a:rPr lang="en-US" sz="2400" dirty="0" smtClean="0"/>
              <a:t>90% of LGBT students report verbal or </a:t>
            </a:r>
            <a:r>
              <a:rPr lang="en-US" sz="2400" smtClean="0"/>
              <a:t>physical harassment </a:t>
            </a:r>
            <a:r>
              <a:rPr lang="en-US" sz="1600" dirty="0" smtClean="0"/>
              <a:t>(“From Teasing to Torment: School Climate in America”)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486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Poland, S. (2010). LGBT Students Need Support at School. </a:t>
            </a:r>
            <a:r>
              <a:rPr lang="en-US" sz="1600" i="1" dirty="0" smtClean="0"/>
              <a:t>District Administration</a:t>
            </a:r>
            <a:r>
              <a:rPr lang="en-US" sz="1600" dirty="0" smtClean="0"/>
              <a:t>, </a:t>
            </a:r>
            <a:r>
              <a:rPr lang="en-US" sz="1600" i="1" dirty="0" smtClean="0"/>
              <a:t>46</a:t>
            </a:r>
            <a:r>
              <a:rPr lang="en-US" sz="1600" dirty="0" smtClean="0"/>
              <a:t>(1), 44. Retrieved from Advanced Placement Source database</a:t>
            </a:r>
            <a:endParaRPr lang="en-US" sz="1600" dirty="0"/>
          </a:p>
        </p:txBody>
      </p:sp>
      <p:pic>
        <p:nvPicPr>
          <p:cNvPr id="3075" name="Picture 3" descr="C:\Users\admin\AppData\Local\Microsoft\Windows\Temporary Internet Files\Content.IE5\1C6JWHI1\MP900201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648200"/>
            <a:ext cx="1371600" cy="9006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teachers and counselors do?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1600200"/>
          </a:xfrm>
        </p:spPr>
        <p:txBody>
          <a:bodyPr/>
          <a:lstStyle/>
          <a:p>
            <a:r>
              <a:rPr lang="en-US" sz="2400" dirty="0" smtClean="0"/>
              <a:t>Establish strict anti-harassment policies that include sexual orientation and gender identity.(Poland, 2010)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410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Poland, S. (2010). LGBT Students Need Support at School. </a:t>
            </a:r>
            <a:r>
              <a:rPr lang="en-US" sz="1600" i="1" dirty="0" smtClean="0"/>
              <a:t>District Administration</a:t>
            </a:r>
            <a:r>
              <a:rPr lang="en-US" sz="1600" dirty="0" smtClean="0"/>
              <a:t>, </a:t>
            </a:r>
            <a:r>
              <a:rPr lang="en-US" sz="1600" i="1" dirty="0" smtClean="0"/>
              <a:t>46</a:t>
            </a:r>
            <a:r>
              <a:rPr lang="en-US" sz="1600" dirty="0" smtClean="0"/>
              <a:t>(1), 44. Retrieved from Advanced Placement Source database</a:t>
            </a:r>
            <a:endParaRPr lang="en-US" sz="1600" dirty="0"/>
          </a:p>
        </p:txBody>
      </p:sp>
      <p:pic>
        <p:nvPicPr>
          <p:cNvPr id="53253" name="Picture 5" descr="C:\Users\admin\AppData\Local\Microsoft\Windows\Temporary Internet Files\Content.IE5\XKKB0SUC\MP9003998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743200"/>
            <a:ext cx="3786738" cy="25235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teachers and counselors do?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1143000"/>
          </a:xfrm>
        </p:spPr>
        <p:txBody>
          <a:bodyPr/>
          <a:lstStyle/>
          <a:p>
            <a:r>
              <a:rPr lang="en-US" sz="2400" dirty="0" smtClean="0"/>
              <a:t>Provide education of students, staff, and faculty to increase awareness. (Poland, 2010)</a:t>
            </a:r>
            <a:endParaRPr lang="en-US" sz="2400" dirty="0"/>
          </a:p>
        </p:txBody>
      </p:sp>
      <p:pic>
        <p:nvPicPr>
          <p:cNvPr id="54276" name="Picture 4" descr="C:\Users\admin\AppData\Local\Microsoft\Windows\Temporary Internet Files\Content.IE5\2GXZXWEA\MP9003998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667120"/>
            <a:ext cx="3733800" cy="24882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5410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Poland, S. (2010). LGBT Students Need Support at School. </a:t>
            </a:r>
            <a:r>
              <a:rPr lang="en-US" sz="1600" i="1" dirty="0" smtClean="0"/>
              <a:t>District Administration</a:t>
            </a:r>
            <a:r>
              <a:rPr lang="en-US" sz="1600" dirty="0" smtClean="0"/>
              <a:t>, </a:t>
            </a:r>
            <a:r>
              <a:rPr lang="en-US" sz="1600" i="1" dirty="0" smtClean="0"/>
              <a:t>46</a:t>
            </a:r>
            <a:r>
              <a:rPr lang="en-US" sz="1600" dirty="0" smtClean="0"/>
              <a:t>(1), 44. Retrieved from Advanced Placement Source database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teachers and counselors do?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Make student counseling, clubs such as GSAs, and community resources available for LGBTQ youth to receive mental health services and support. (Poland, 2010)</a:t>
            </a:r>
            <a:endParaRPr lang="en-US" sz="2400" dirty="0"/>
          </a:p>
        </p:txBody>
      </p:sp>
      <p:pic>
        <p:nvPicPr>
          <p:cNvPr id="55299" name="Picture 3" descr="C:\Users\admin\AppData\Local\Microsoft\Windows\Temporary Internet Files\Content.IE5\M6L93VW3\MP9003997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45" y="3200400"/>
            <a:ext cx="3787095" cy="25237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4572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Poland, S. (2010). LGBT Students Need Support at School. </a:t>
            </a:r>
            <a:r>
              <a:rPr lang="en-US" sz="1600" i="1" dirty="0" smtClean="0"/>
              <a:t>District Administration</a:t>
            </a:r>
            <a:r>
              <a:rPr lang="en-US" sz="1600" dirty="0" smtClean="0"/>
              <a:t>, </a:t>
            </a:r>
            <a:r>
              <a:rPr lang="en-US" sz="1600" i="1" dirty="0" smtClean="0"/>
              <a:t>46</a:t>
            </a:r>
            <a:r>
              <a:rPr lang="en-US" sz="1600" dirty="0" smtClean="0"/>
              <a:t>(1), 44. Retrieved from Advanced Placement Source database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our job and it’s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3276600"/>
          </a:xfrm>
        </p:spPr>
        <p:txBody>
          <a:bodyPr/>
          <a:lstStyle/>
          <a:p>
            <a:r>
              <a:rPr lang="en-US" sz="2000" dirty="0" smtClean="0"/>
              <a:t>Jamie </a:t>
            </a:r>
            <a:r>
              <a:rPr lang="en-US" sz="2000" dirty="0" err="1" smtClean="0"/>
              <a:t>Nabozny</a:t>
            </a:r>
            <a:r>
              <a:rPr lang="en-US" sz="2000" dirty="0" smtClean="0"/>
              <a:t>,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honor student, first began reporting  that students were bullying him and pretending to rape him to school officials.</a:t>
            </a:r>
          </a:p>
          <a:p>
            <a:r>
              <a:rPr lang="en-US" sz="2000" dirty="0" smtClean="0"/>
              <a:t>By high school, he had been beaten and urinated on. As a result, of the ongoing harassment, he attempted suicide 3 times. He quit school in the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grade.</a:t>
            </a:r>
          </a:p>
          <a:p>
            <a:r>
              <a:rPr lang="en-US" sz="2000" dirty="0" smtClean="0"/>
              <a:t>He sued because school officials failed to intervene and stop the abuse after he went to them for help, which many LGBTQ youth don’t.  A Wisconsin court agreed that his civil rights had been violated and awarded him nearly 1 million dollars.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181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Reese, S. (1997). The law and gay-bashing in schools. </a:t>
            </a:r>
            <a:r>
              <a:rPr lang="en-US" i="1" dirty="0" smtClean="0"/>
              <a:t>Education Digest</a:t>
            </a:r>
            <a:r>
              <a:rPr lang="en-US" dirty="0" smtClean="0"/>
              <a:t>, </a:t>
            </a:r>
            <a:r>
              <a:rPr lang="en-US" i="1" dirty="0" smtClean="0"/>
              <a:t>62</a:t>
            </a:r>
            <a:r>
              <a:rPr lang="en-US" dirty="0" smtClean="0"/>
              <a:t>(9), 46. Retrieved from </a:t>
            </a:r>
            <a:r>
              <a:rPr lang="en-US" dirty="0" err="1" smtClean="0"/>
              <a:t>MasterFILE</a:t>
            </a:r>
            <a:r>
              <a:rPr lang="en-US" dirty="0" smtClean="0"/>
              <a:t> Premier database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 design template">
  <a:themeElements>
    <a:clrScheme name="Office Theme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 design template</Template>
  <TotalTime>167</TotalTime>
  <Words>910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Refined design template</vt:lpstr>
      <vt:lpstr>Slide 1</vt:lpstr>
      <vt:lpstr>The Homosexual Discussion</vt:lpstr>
      <vt:lpstr>Causes (Santrock)</vt:lpstr>
      <vt:lpstr>It’s the brain</vt:lpstr>
      <vt:lpstr>The Reality for LGBTQ Youth</vt:lpstr>
      <vt:lpstr>What can teachers and counselors do? </vt:lpstr>
      <vt:lpstr>What can teachers and counselors do? </vt:lpstr>
      <vt:lpstr>What can teachers and counselors do? </vt:lpstr>
      <vt:lpstr>It’s our job and it’s the law</vt:lpstr>
      <vt:lpstr>If we don’t…</vt:lpstr>
      <vt:lpstr>In their own words…</vt:lpstr>
      <vt:lpstr>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GAY Gene</dc:title>
  <dc:creator>admin</dc:creator>
  <cp:lastModifiedBy>admin</cp:lastModifiedBy>
  <cp:revision>21</cp:revision>
  <cp:lastPrinted>1601-01-01T00:00:00Z</cp:lastPrinted>
  <dcterms:created xsi:type="dcterms:W3CDTF">2010-07-04T16:48:20Z</dcterms:created>
  <dcterms:modified xsi:type="dcterms:W3CDTF">2010-07-15T19:16:25Z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TC102037891033</vt:lpwstr>
  </property>
</Properties>
</file>