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8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9B8CE19-E4F5-49BA-9D17-61EEBA7F82B0}" type="datetimeFigureOut">
              <a:rPr lang="en-US"/>
              <a:pPr>
                <a:defRPr/>
              </a:pPr>
              <a:t>11/1/2009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19F6D23-982D-4C5E-9870-163A2DAC6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6898AB-067E-4072-A005-0C68C1CA2672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8AEA7-B8A4-487B-86AC-EE9418A9BCC3}" type="datetimeFigureOut">
              <a:rPr lang="en-US"/>
              <a:pPr>
                <a:defRPr/>
              </a:pPr>
              <a:t>11/1/2009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66A5D-1A8B-4367-AB3F-1F83E465C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8593F-2974-499A-87C2-7B2A52789C0D}" type="datetimeFigureOut">
              <a:rPr lang="en-US"/>
              <a:pPr>
                <a:defRPr/>
              </a:pPr>
              <a:t>11/1/2009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CC49E-1262-4488-8793-9E65454DD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76FE4-66F4-4203-A112-E4467E89CF4B}" type="datetimeFigureOut">
              <a:rPr lang="en-US"/>
              <a:pPr>
                <a:defRPr/>
              </a:pPr>
              <a:t>11/1/2009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51A92-568E-4FCA-8405-B3619FF49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4E2DC-9771-45E3-9C60-E7B3DC7713F5}" type="datetimeFigureOut">
              <a:rPr lang="en-US"/>
              <a:pPr>
                <a:defRPr/>
              </a:pPr>
              <a:t>11/1/2009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576A9-E49D-4293-BA53-EA0C3CE28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846A6-A80B-4FD6-B322-5E0F80E3C1E9}" type="datetimeFigureOut">
              <a:rPr lang="en-US"/>
              <a:pPr>
                <a:defRPr/>
              </a:pPr>
              <a:t>11/1/2009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4D273-297C-4648-A9EC-1345B0E47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27699-22A9-4A18-9444-2D124D048A47}" type="datetimeFigureOut">
              <a:rPr lang="en-US"/>
              <a:pPr>
                <a:defRPr/>
              </a:pPr>
              <a:t>11/1/2009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712DB-B2F9-4F32-9DA4-4CFA93894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04DF7-0B09-47E7-8EB6-3AB1CC0D374C}" type="datetimeFigureOut">
              <a:rPr lang="en-US"/>
              <a:pPr>
                <a:defRPr/>
              </a:pPr>
              <a:t>11/1/2009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31C75-7C7B-4CFD-B663-C6CBDE37C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3B84B-5E42-4978-8EA8-8D5C997214B7}" type="datetimeFigureOut">
              <a:rPr lang="en-US"/>
              <a:pPr>
                <a:defRPr/>
              </a:pPr>
              <a:t>11/1/2009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EBF06-C69F-46DE-98F9-21B6C1C9F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A4C8A-29AC-4C99-8638-AF0D6F87BED8}" type="datetimeFigureOut">
              <a:rPr lang="en-US"/>
              <a:pPr>
                <a:defRPr/>
              </a:pPr>
              <a:t>11/1/2009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3B174-2C4E-49EC-885B-7E1684430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CC398-8229-4218-B49C-5A76602DC02B}" type="datetimeFigureOut">
              <a:rPr lang="en-US"/>
              <a:pPr>
                <a:defRPr/>
              </a:pPr>
              <a:t>11/1/2009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127AA-CD3E-4DDE-B2F2-8242C22D9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F819B-7A90-44B2-8958-1FDCA0E82E15}" type="datetimeFigureOut">
              <a:rPr lang="en-US"/>
              <a:pPr>
                <a:defRPr/>
              </a:pPr>
              <a:t>11/1/2009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19108-9CF5-4D0F-9F34-0A68AFFF4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63F31B-CEF0-412B-91B4-D0B4B9B711A2}" type="datetimeFigureOut">
              <a:rPr lang="en-US"/>
              <a:pPr>
                <a:defRPr/>
              </a:pPr>
              <a:t>11/1/2009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B35F3F-7B59-41B1-8E4F-32C8E3E71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owner\Desktop\7468_Hickey_P5\Our_Coffins2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wmf"/><Relationship Id="rId4" Type="http://schemas.openxmlformats.org/officeDocument/2006/relationships/hyperlink" Target="Activity%20Slide.ppt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file:///C:\Users\owner\AppData\Local\Microsoft\Windows\Temporary%20Internet%20Files\Content.IE5\I4PM77VT\MSj03882620000%5b1%5d.wav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47800" y="0"/>
            <a:ext cx="5334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Goudy Stout" pitchFamily="18" charset="0"/>
              </a:rPr>
              <a:t>Jabberwocky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0" y="5410200"/>
            <a:ext cx="3276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Goudy Stout" pitchFamily="18" charset="0"/>
              </a:rPr>
              <a:t>Ron Hickey</a:t>
            </a:r>
          </a:p>
          <a:p>
            <a:r>
              <a:rPr lang="en-US">
                <a:solidFill>
                  <a:srgbClr val="FF0000"/>
                </a:solidFill>
                <a:latin typeface="Goudy Stout" pitchFamily="18" charset="0"/>
              </a:rPr>
              <a:t>Media 7468</a:t>
            </a:r>
          </a:p>
          <a:p>
            <a:r>
              <a:rPr lang="en-US">
                <a:solidFill>
                  <a:srgbClr val="FF0000"/>
                </a:solidFill>
                <a:latin typeface="Goudy Stout" pitchFamily="18" charset="0"/>
              </a:rPr>
              <a:t>eBook Project</a:t>
            </a:r>
          </a:p>
        </p:txBody>
      </p:sp>
      <p:pic>
        <p:nvPicPr>
          <p:cNvPr id="2052" name="Picture 11" descr="C:\Users\owner\AppData\Local\Microsoft\Windows\Temporary Internet Files\Content.IE5\I4PM77VT\MPj0445014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533400"/>
            <a:ext cx="3429000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ur_Coffins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5791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23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7" presetClass="entr" presetSubtype="0" fill="hold" grpId="0" nodeType="withEffect">
                                  <p:stCondLst>
                                    <p:cond delay="14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457200"/>
            <a:ext cx="7848600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4"/>
                </a:solidFill>
                <a:latin typeface="Algerian" pitchFamily="82" charset="0"/>
                <a:cs typeface="+mn-cs"/>
              </a:rPr>
              <a:t>And, as in </a:t>
            </a:r>
            <a:r>
              <a:rPr lang="en-US" sz="3200" dirty="0" err="1">
                <a:solidFill>
                  <a:schemeClr val="accent4"/>
                </a:solidFill>
                <a:latin typeface="Algerian" pitchFamily="82" charset="0"/>
                <a:cs typeface="+mn-cs"/>
              </a:rPr>
              <a:t>uffish</a:t>
            </a:r>
            <a:r>
              <a:rPr lang="en-US" sz="3200" dirty="0">
                <a:solidFill>
                  <a:schemeClr val="accent4"/>
                </a:solidFill>
                <a:latin typeface="Algerian" pitchFamily="82" charset="0"/>
                <a:cs typeface="+mn-cs"/>
              </a:rPr>
              <a:t> thought he stood,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4"/>
                </a:solidFill>
                <a:latin typeface="Algerian" pitchFamily="82" charset="0"/>
                <a:cs typeface="+mn-cs"/>
              </a:rPr>
              <a:t>The </a:t>
            </a:r>
            <a:r>
              <a:rPr lang="en-US" sz="3200" dirty="0" err="1">
                <a:solidFill>
                  <a:schemeClr val="accent4"/>
                </a:solidFill>
                <a:latin typeface="Algerian" pitchFamily="82" charset="0"/>
                <a:cs typeface="+mn-cs"/>
              </a:rPr>
              <a:t>Jabberwock</a:t>
            </a:r>
            <a:r>
              <a:rPr lang="en-US" sz="3200" dirty="0">
                <a:solidFill>
                  <a:schemeClr val="accent4"/>
                </a:solidFill>
                <a:latin typeface="Algerian" pitchFamily="82" charset="0"/>
                <a:cs typeface="+mn-cs"/>
              </a:rPr>
              <a:t>, with eyes of flame,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4"/>
                </a:solidFill>
                <a:latin typeface="Algerian" pitchFamily="82" charset="0"/>
                <a:cs typeface="+mn-cs"/>
              </a:rPr>
              <a:t>Came </a:t>
            </a:r>
            <a:r>
              <a:rPr lang="en-US" sz="3200" dirty="0" err="1">
                <a:solidFill>
                  <a:schemeClr val="accent4"/>
                </a:solidFill>
                <a:latin typeface="Algerian" pitchFamily="82" charset="0"/>
                <a:cs typeface="+mn-cs"/>
              </a:rPr>
              <a:t>Whiffling</a:t>
            </a:r>
            <a:r>
              <a:rPr lang="en-US" sz="3200" dirty="0">
                <a:solidFill>
                  <a:schemeClr val="accent4"/>
                </a:solidFill>
                <a:latin typeface="Algerian" pitchFamily="82" charset="0"/>
                <a:cs typeface="+mn-cs"/>
              </a:rPr>
              <a:t> through the </a:t>
            </a:r>
            <a:r>
              <a:rPr lang="en-US" sz="3200" dirty="0" err="1">
                <a:solidFill>
                  <a:schemeClr val="accent4"/>
                </a:solidFill>
                <a:latin typeface="Algerian" pitchFamily="82" charset="0"/>
                <a:cs typeface="+mn-cs"/>
              </a:rPr>
              <a:t>tulgey</a:t>
            </a:r>
            <a:r>
              <a:rPr lang="en-US" sz="3200" dirty="0">
                <a:solidFill>
                  <a:schemeClr val="accent4"/>
                </a:solidFill>
                <a:latin typeface="Algerian" pitchFamily="82" charset="0"/>
                <a:cs typeface="+mn-cs"/>
              </a:rPr>
              <a:t> </a:t>
            </a:r>
            <a:r>
              <a:rPr lang="en-US" sz="3200" dirty="0" err="1">
                <a:solidFill>
                  <a:schemeClr val="accent4"/>
                </a:solidFill>
                <a:latin typeface="Algerian" pitchFamily="82" charset="0"/>
                <a:cs typeface="+mn-cs"/>
              </a:rPr>
              <a:t>wooD</a:t>
            </a:r>
            <a:r>
              <a:rPr lang="en-US" sz="3200" dirty="0">
                <a:solidFill>
                  <a:schemeClr val="accent4"/>
                </a:solidFill>
                <a:latin typeface="Algerian" pitchFamily="82" charset="0"/>
                <a:cs typeface="+mn-cs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4"/>
                </a:solidFill>
                <a:latin typeface="Algerian" pitchFamily="82" charset="0"/>
                <a:cs typeface="+mn-cs"/>
              </a:rPr>
              <a:t>And burbled as it came!</a:t>
            </a:r>
          </a:p>
        </p:txBody>
      </p:sp>
      <p:pic>
        <p:nvPicPr>
          <p:cNvPr id="12" name="Picture 10" descr="C:\Users\owner\AppData\Local\Microsoft\Windows\Temporary Internet Files\Content.IE5\MEQYB946\MCAN01990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4700" y="3276600"/>
            <a:ext cx="4559300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1492.WAV">
            <a:hlinkClick r:id="" action="ppaction://media"/>
          </p:cNvPr>
          <p:cNvPicPr>
            <a:picLocks noRot="1" noChangeAspect="1"/>
          </p:cNvPicPr>
          <p:nvPr>
            <a:wavAudioFile r:embed="rId1" name="~PP1492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60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15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8600" y="533400"/>
            <a:ext cx="8305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A50021"/>
                </a:solidFill>
                <a:latin typeface="Algerian" pitchFamily="82" charset="0"/>
              </a:rPr>
              <a:t>One ,two! One, two! And through and through</a:t>
            </a:r>
          </a:p>
          <a:p>
            <a:r>
              <a:rPr lang="en-US" sz="3600">
                <a:solidFill>
                  <a:srgbClr val="A50021"/>
                </a:solidFill>
                <a:latin typeface="Algerian" pitchFamily="82" charset="0"/>
              </a:rPr>
              <a:t>The vorpal blade went snicker-snack!</a:t>
            </a:r>
          </a:p>
        </p:txBody>
      </p:sp>
      <p:pic>
        <p:nvPicPr>
          <p:cNvPr id="10250" name="Picture 10" descr="C:\Users\owner\AppData\Local\Microsoft\Windows\Temporary Internet Files\Content.IE5\I4PM77VT\MPj0445027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362200"/>
            <a:ext cx="3276600" cy="423090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~PP3680.WAV">
            <a:hlinkClick r:id="" action="ppaction://media"/>
          </p:cNvPr>
          <p:cNvPicPr>
            <a:picLocks noRot="1" noChangeAspect="1"/>
          </p:cNvPicPr>
          <p:nvPr>
            <a:wavAudioFile r:embed="rId1" name="~PP3680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1447800" y="838200"/>
            <a:ext cx="335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He left it dead, and with its head</a:t>
            </a:r>
          </a:p>
          <a:p>
            <a:r>
              <a:rPr lang="en-US">
                <a:latin typeface="Calibri" pitchFamily="34" charset="0"/>
              </a:rPr>
              <a:t>He went galumphing back.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09600"/>
            <a:ext cx="75438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lgerian" pitchFamily="82" charset="0"/>
                <a:cs typeface="+mn-cs"/>
              </a:rPr>
              <a:t>He left it dead, and with its head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lgerian" pitchFamily="82" charset="0"/>
                <a:cs typeface="+mn-cs"/>
              </a:rPr>
              <a:t>He went Galumphing back.</a:t>
            </a:r>
          </a:p>
        </p:txBody>
      </p:sp>
      <p:pic>
        <p:nvPicPr>
          <p:cNvPr id="11272" name="Picture 8" descr="C:\Users\owner\AppData\Local\Microsoft\Windows\Temporary Internet Files\Content.IE5\I4PM77VT\MCj041599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438400"/>
            <a:ext cx="3567113" cy="3636316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6" name="~PP681.WAV">
            <a:hlinkClick r:id="" action="ppaction://media"/>
          </p:cNvPr>
          <p:cNvPicPr>
            <a:picLocks noRot="1" noChangeAspect="1"/>
          </p:cNvPicPr>
          <p:nvPr>
            <a:wavAudioFile r:embed="rId1" name="~PP681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3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owner\AppData\Local\Microsoft\Windows\Temporary Internet Files\Content.IE5\I4PM77VT\MPj0444661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590800"/>
            <a:ext cx="311943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0" y="609600"/>
            <a:ext cx="54102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Algerian" pitchFamily="82" charset="0"/>
                <a:cs typeface="+mn-cs"/>
              </a:rPr>
              <a:t>“And has thou slain the </a:t>
            </a:r>
            <a:r>
              <a:rPr lang="en-US" sz="3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lgerian" pitchFamily="82" charset="0"/>
                <a:cs typeface="+mn-cs"/>
              </a:rPr>
              <a:t>Jabberwock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Algerian" pitchFamily="82" charset="0"/>
                <a:cs typeface="+mn-cs"/>
              </a:rPr>
              <a:t>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Algerian" pitchFamily="82" charset="0"/>
                <a:cs typeface="+mn-cs"/>
              </a:rPr>
              <a:t>Come to my arms, my beamish boy!</a:t>
            </a:r>
          </a:p>
        </p:txBody>
      </p:sp>
      <p:pic>
        <p:nvPicPr>
          <p:cNvPr id="5" name="~PP780.WAV">
            <a:hlinkClick r:id="" action="ppaction://media"/>
          </p:cNvPr>
          <p:cNvPicPr>
            <a:picLocks noRot="1" noChangeAspect="1"/>
          </p:cNvPicPr>
          <p:nvPr>
            <a:wavAudioFile r:embed="rId1" name="~PP780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1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73914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  <a:cs typeface="+mn-cs"/>
              </a:rPr>
              <a:t>O </a:t>
            </a:r>
            <a:r>
              <a:rPr lang="en-US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  <a:cs typeface="+mn-cs"/>
              </a:rPr>
              <a:t>frabjous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  <a:cs typeface="+mn-cs"/>
              </a:rPr>
              <a:t> day! </a:t>
            </a:r>
            <a:r>
              <a:rPr lang="en-US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  <a:cs typeface="+mn-cs"/>
              </a:rPr>
              <a:t>Callooh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  <a:cs typeface="+mn-cs"/>
              </a:rPr>
              <a:t>! </a:t>
            </a:r>
            <a:r>
              <a:rPr lang="en-US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  <a:cs typeface="+mn-cs"/>
              </a:rPr>
              <a:t>Callay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  <a:cs typeface="+mn-cs"/>
              </a:rPr>
              <a:t>!”                                        He chortled in his joy.</a:t>
            </a:r>
          </a:p>
        </p:txBody>
      </p:sp>
      <p:pic>
        <p:nvPicPr>
          <p:cNvPr id="13332" name="Picture 20" descr="C:\Users\owner\AppData\Local\Microsoft\Windows\Temporary Internet Files\Content.IE5\MEQYB946\MPj0442201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667000"/>
            <a:ext cx="5943600" cy="39624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~PP3867.WAV">
            <a:hlinkClick r:id="" action="ppaction://media"/>
          </p:cNvPr>
          <p:cNvPicPr>
            <a:picLocks noRot="1" noChangeAspect="1"/>
          </p:cNvPicPr>
          <p:nvPr>
            <a:wavAudioFile r:embed="rId1" name="~PP3867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2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609600"/>
            <a:ext cx="868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00B050"/>
                </a:solidFill>
                <a:latin typeface="Algerian" pitchFamily="82" charset="0"/>
              </a:rPr>
              <a:t>‘Twas brillig, and the slithy toves</a:t>
            </a:r>
          </a:p>
          <a:p>
            <a:r>
              <a:rPr lang="en-US" sz="3600">
                <a:solidFill>
                  <a:srgbClr val="00B050"/>
                </a:solidFill>
                <a:latin typeface="Algerian" pitchFamily="82" charset="0"/>
              </a:rPr>
              <a:t>Did gyre and gimble in the wabe.</a:t>
            </a:r>
          </a:p>
        </p:txBody>
      </p:sp>
      <p:pic>
        <p:nvPicPr>
          <p:cNvPr id="14344" name="Picture 8" descr="C:\Users\owner\AppData\Local\Microsoft\Windows\Temporary Internet Files\Content.IE5\7SHK2PCR\MPj0438990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8382000" cy="472527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~PP2272.WAV">
            <a:hlinkClick r:id="" action="ppaction://media"/>
          </p:cNvPr>
          <p:cNvPicPr>
            <a:picLocks noRot="1" noChangeAspect="1"/>
          </p:cNvPicPr>
          <p:nvPr>
            <a:wavAudioFile r:embed="rId1" name="~PP2272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5867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0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1" name="Picture 11" descr="C:\Users\owner\AppData\Local\Microsoft\Windows\Temporary Internet Files\Content.IE5\YIT9KJKD\MPj0437263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09800"/>
            <a:ext cx="8534400" cy="445008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5800" y="304800"/>
            <a:ext cx="7772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C000"/>
                </a:solidFill>
                <a:latin typeface="Algerian" pitchFamily="82" charset="0"/>
              </a:rPr>
              <a:t>All Mimsy were the borogroves,</a:t>
            </a:r>
          </a:p>
          <a:p>
            <a:r>
              <a:rPr lang="en-US" sz="3600">
                <a:solidFill>
                  <a:srgbClr val="FFC000"/>
                </a:solidFill>
                <a:latin typeface="Algerian" pitchFamily="82" charset="0"/>
              </a:rPr>
              <a:t>And the mome raths outgrabe.</a:t>
            </a:r>
          </a:p>
        </p:txBody>
      </p:sp>
      <p:pic>
        <p:nvPicPr>
          <p:cNvPr id="5" name="~PP1106.WAV">
            <a:hlinkClick r:id="" action="ppaction://media"/>
          </p:cNvPr>
          <p:cNvPicPr>
            <a:picLocks noRot="1" noChangeAspect="1"/>
          </p:cNvPicPr>
          <p:nvPr>
            <a:wavAudioFile r:embed="rId1" name="~PP1106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9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owner\AppData\Local\Microsoft\Windows\Temporary Internet Files\Content.IE5\I4PM77VT\MPj0445014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85800"/>
            <a:ext cx="423703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86400" y="45720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C000"/>
                </a:solidFill>
                <a:latin typeface="Algerian" pitchFamily="82" charset="0"/>
              </a:rPr>
              <a:t>Credits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05400" y="1143000"/>
            <a:ext cx="3276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en-US" i="1">
                <a:solidFill>
                  <a:srgbClr val="FFC000"/>
                </a:solidFill>
                <a:latin typeface="Calibri" pitchFamily="34" charset="0"/>
              </a:rPr>
              <a:t>Jabberwocky </a:t>
            </a:r>
            <a:r>
              <a:rPr lang="en-US">
                <a:solidFill>
                  <a:srgbClr val="FFC000"/>
                </a:solidFill>
                <a:latin typeface="Calibri" pitchFamily="34" charset="0"/>
              </a:rPr>
              <a:t>from </a:t>
            </a:r>
            <a:r>
              <a:rPr lang="en-US" i="1">
                <a:solidFill>
                  <a:srgbClr val="FFC000"/>
                </a:solidFill>
                <a:latin typeface="Calibri" pitchFamily="34" charset="0"/>
              </a:rPr>
              <a:t>Through the Looking-Glass and What Alice Found There,</a:t>
            </a:r>
            <a:r>
              <a:rPr lang="en-US">
                <a:solidFill>
                  <a:srgbClr val="FFC000"/>
                </a:solidFill>
                <a:latin typeface="Calibri" pitchFamily="34" charset="0"/>
              </a:rPr>
              <a:t> 1872</a:t>
            </a:r>
          </a:p>
          <a:p>
            <a:endParaRPr lang="en-US">
              <a:solidFill>
                <a:srgbClr val="FFC000"/>
              </a:solidFill>
              <a:latin typeface="Calibri" pitchFamily="34" charset="0"/>
            </a:endParaRPr>
          </a:p>
          <a:p>
            <a:r>
              <a:rPr lang="en-US">
                <a:solidFill>
                  <a:srgbClr val="FFC000"/>
                </a:solidFill>
                <a:latin typeface="Calibri" pitchFamily="34" charset="0"/>
              </a:rPr>
              <a:t>Narration ©Ron Hickey</a:t>
            </a:r>
          </a:p>
          <a:p>
            <a:endParaRPr lang="en-US">
              <a:solidFill>
                <a:srgbClr val="FFC000"/>
              </a:solidFill>
              <a:latin typeface="Calibri" pitchFamily="34" charset="0"/>
            </a:endParaRPr>
          </a:p>
          <a:p>
            <a:r>
              <a:rPr lang="en-US">
                <a:solidFill>
                  <a:srgbClr val="FFC000"/>
                </a:solidFill>
                <a:latin typeface="Calibri" pitchFamily="34" charset="0"/>
              </a:rPr>
              <a:t>Music:  </a:t>
            </a:r>
            <a:r>
              <a:rPr lang="en-US" i="1">
                <a:solidFill>
                  <a:srgbClr val="FFC000"/>
                </a:solidFill>
                <a:latin typeface="Calibri" pitchFamily="34" charset="0"/>
              </a:rPr>
              <a:t>Our Coffins</a:t>
            </a:r>
          </a:p>
          <a:p>
            <a:r>
              <a:rPr lang="en-US">
                <a:solidFill>
                  <a:srgbClr val="FFC000"/>
                </a:solidFill>
                <a:latin typeface="Calibri" pitchFamily="34" charset="0"/>
              </a:rPr>
              <a:t>    Used with permission of Freeplaymusic.com</a:t>
            </a:r>
          </a:p>
          <a:p>
            <a:endParaRPr lang="en-US">
              <a:solidFill>
                <a:srgbClr val="FFC000"/>
              </a:solidFill>
              <a:latin typeface="Calibri" pitchFamily="34" charset="0"/>
            </a:endParaRPr>
          </a:p>
          <a:p>
            <a:r>
              <a:rPr lang="en-US">
                <a:solidFill>
                  <a:srgbClr val="FFC000"/>
                </a:solidFill>
                <a:latin typeface="Calibri" pitchFamily="34" charset="0"/>
              </a:rPr>
              <a:t>All images and photos  in this project are used from Microsoft Clip Art Gallery</a:t>
            </a:r>
          </a:p>
          <a:p>
            <a:endParaRPr lang="en-US">
              <a:solidFill>
                <a:srgbClr val="FFC000"/>
              </a:solidFill>
              <a:latin typeface="Calibri" pitchFamily="34" charset="0"/>
            </a:endParaRPr>
          </a:p>
          <a:p>
            <a:r>
              <a:rPr lang="en-US">
                <a:solidFill>
                  <a:srgbClr val="FFC000"/>
                </a:solidFill>
                <a:latin typeface="Calibri" pitchFamily="34" charset="0"/>
              </a:rPr>
              <a:t>Storm sound  wav file from Microsoft Clip Art Gallery</a:t>
            </a:r>
          </a:p>
        </p:txBody>
      </p:sp>
      <p:pic>
        <p:nvPicPr>
          <p:cNvPr id="7" name="Picture 10" descr="C:\Users\owner\AppData\Local\Microsoft\Windows\Temporary Internet Files\Content.IE5\MEQYB946\MCAN01990_0000[1].wmf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5943600"/>
            <a:ext cx="1011238" cy="738188"/>
          </a:xfrm>
          <a:prstGeom prst="rect">
            <a:avLst/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43000" y="6324600"/>
            <a:ext cx="5105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Click on the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Jabberwock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to load Activity Slide</a:t>
            </a:r>
          </a:p>
        </p:txBody>
      </p:sp>
      <p:sp>
        <p:nvSpPr>
          <p:cNvPr id="9" name="Right Arrow 8"/>
          <p:cNvSpPr/>
          <p:nvPr/>
        </p:nvSpPr>
        <p:spPr>
          <a:xfrm>
            <a:off x="6477000" y="6400800"/>
            <a:ext cx="1371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advTm="192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 animBg="1"/>
      <p:bldP spid="9" grpId="1" animBg="1"/>
      <p:bldP spid="9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81000"/>
            <a:ext cx="4114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lgerian" pitchFamily="82" charset="0"/>
                <a:cs typeface="+mn-cs"/>
              </a:rPr>
              <a:t>‘Twas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Algerian" pitchFamily="82" charset="0"/>
                <a:cs typeface="+mn-cs"/>
              </a:rPr>
              <a:t> </a:t>
            </a:r>
            <a:r>
              <a:rPr lang="en-US" sz="3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lgerian" pitchFamily="82" charset="0"/>
                <a:cs typeface="+mn-cs"/>
              </a:rPr>
              <a:t>brillig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Algerian" pitchFamily="82" charset="0"/>
                <a:cs typeface="+mn-cs"/>
              </a:rPr>
              <a:t>,</a:t>
            </a:r>
          </a:p>
        </p:txBody>
      </p:sp>
      <p:pic>
        <p:nvPicPr>
          <p:cNvPr id="3075" name="Picture 3" descr="C:\Users\owner\AppData\Local\Microsoft\Windows\Temporary Internet Files\Content.IE5\YIT9KJKD\MMAG00436_000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63" y="3014663"/>
            <a:ext cx="12858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C:\Users\owner\AppData\Local\Microsoft\Windows\Temporary Internet Files\Content.IE5\YIT9KJKD\MPPH03783I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066800"/>
            <a:ext cx="6172200" cy="556367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~PP3526.WAV">
            <a:hlinkClick r:id="" action="ppaction://media"/>
          </p:cNvPr>
          <p:cNvPicPr>
            <a:picLocks noRot="1" noChangeAspect="1"/>
          </p:cNvPicPr>
          <p:nvPr>
            <a:wavAudioFile r:embed="rId1" name="~PP3526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MSj03882620000[1]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4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331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0"/>
            <a:ext cx="8305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lgerian" pitchFamily="82" charset="0"/>
                <a:cs typeface="+mn-cs"/>
              </a:rPr>
              <a:t>and the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lgerian" pitchFamily="82" charset="0"/>
                <a:cs typeface="+mn-cs"/>
              </a:rPr>
              <a:t>slithy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lgerian" pitchFamily="82" charset="0"/>
                <a:cs typeface="+mn-cs"/>
              </a:rPr>
              <a:t>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lgerian" pitchFamily="82" charset="0"/>
                <a:cs typeface="+mn-cs"/>
              </a:rPr>
              <a:t>toves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lgerian" pitchFamily="82" charset="0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lgerian" pitchFamily="82" charset="0"/>
                <a:cs typeface="+mn-cs"/>
              </a:rPr>
              <a:t>Did gyre and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lgerian" pitchFamily="82" charset="0"/>
                <a:cs typeface="+mn-cs"/>
              </a:rPr>
              <a:t>gimble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lgerian" pitchFamily="82" charset="0"/>
                <a:cs typeface="+mn-cs"/>
              </a:rPr>
              <a:t> in the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lgerian" pitchFamily="82" charset="0"/>
                <a:cs typeface="+mn-cs"/>
              </a:rPr>
              <a:t>wabe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lgerian" pitchFamily="82" charset="0"/>
                <a:cs typeface="+mn-cs"/>
              </a:rPr>
              <a:t>:</a:t>
            </a:r>
          </a:p>
        </p:txBody>
      </p:sp>
      <p:pic>
        <p:nvPicPr>
          <p:cNvPr id="2051" name="Picture 3" descr="C:\Users\owner\AppData\Local\Microsoft\Windows\Temporary Internet Files\Content.IE5\7SHK2PCR\MPj0441253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133600"/>
            <a:ext cx="3356876" cy="43434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5" name="~PP1042.WAV">
            <a:hlinkClick r:id="" action="ppaction://media"/>
          </p:cNvPr>
          <p:cNvPicPr>
            <a:picLocks noRot="1" noChangeAspect="1"/>
          </p:cNvPicPr>
          <p:nvPr>
            <a:wavAudioFile r:embed="rId1" name="~PP1042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2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8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8763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3"/>
                </a:solidFill>
                <a:latin typeface="Algerian" pitchFamily="82" charset="0"/>
                <a:cs typeface="+mn-cs"/>
              </a:rPr>
              <a:t>All </a:t>
            </a:r>
            <a:r>
              <a:rPr lang="en-US" sz="3600" dirty="0" err="1">
                <a:solidFill>
                  <a:schemeClr val="accent3"/>
                </a:solidFill>
                <a:latin typeface="Algerian" pitchFamily="82" charset="0"/>
                <a:cs typeface="+mn-cs"/>
              </a:rPr>
              <a:t>mimsy</a:t>
            </a:r>
            <a:r>
              <a:rPr lang="en-US" sz="3600" dirty="0">
                <a:solidFill>
                  <a:schemeClr val="accent3"/>
                </a:solidFill>
                <a:latin typeface="Algerian" pitchFamily="82" charset="0"/>
                <a:cs typeface="+mn-cs"/>
              </a:rPr>
              <a:t> were the </a:t>
            </a:r>
            <a:r>
              <a:rPr lang="en-US" sz="3600" dirty="0" err="1">
                <a:solidFill>
                  <a:schemeClr val="accent3"/>
                </a:solidFill>
                <a:latin typeface="Algerian" pitchFamily="82" charset="0"/>
                <a:cs typeface="+mn-cs"/>
              </a:rPr>
              <a:t>borogroves</a:t>
            </a:r>
            <a:r>
              <a:rPr lang="en-US" sz="3600" dirty="0">
                <a:solidFill>
                  <a:schemeClr val="accent3"/>
                </a:solidFill>
                <a:latin typeface="Algerian" pitchFamily="82" charset="0"/>
                <a:cs typeface="+mn-cs"/>
              </a:rPr>
              <a:t>.</a:t>
            </a:r>
          </a:p>
        </p:txBody>
      </p:sp>
      <p:pic>
        <p:nvPicPr>
          <p:cNvPr id="3075" name="Picture 3" descr="C:\Users\owner\AppData\Local\Microsoft\Windows\Temporary Internet Files\Content.IE5\YIT9KJKD\MCj040817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752600"/>
            <a:ext cx="4757851" cy="44958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5" name="~PP4082.WAV">
            <a:hlinkClick r:id="" action="ppaction://media"/>
          </p:cNvPr>
          <p:cNvPicPr>
            <a:picLocks noRot="1" noChangeAspect="1"/>
          </p:cNvPicPr>
          <p:nvPr>
            <a:wavAudioFile r:embed="rId1" name="~PP4082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6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143000"/>
            <a:ext cx="73914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Algerian" pitchFamily="82" charset="0"/>
                <a:cs typeface="+mn-cs"/>
              </a:rPr>
              <a:t>And the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lgerian" pitchFamily="82" charset="0"/>
                <a:cs typeface="+mn-cs"/>
              </a:rPr>
              <a:t>mome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Algerian" pitchFamily="82" charset="0"/>
                <a:cs typeface="+mn-cs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lgerian" pitchFamily="82" charset="0"/>
                <a:cs typeface="+mn-cs"/>
              </a:rPr>
              <a:t>raths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Algerian" pitchFamily="82" charset="0"/>
                <a:cs typeface="+mn-cs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lgerian" pitchFamily="82" charset="0"/>
                <a:cs typeface="+mn-cs"/>
              </a:rPr>
              <a:t>outgrabe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Algerian" pitchFamily="82" charset="0"/>
                <a:cs typeface="+mn-cs"/>
              </a:rPr>
              <a:t>.</a:t>
            </a:r>
          </a:p>
        </p:txBody>
      </p:sp>
      <p:pic>
        <p:nvPicPr>
          <p:cNvPr id="4100" name="Picture 4" descr="C:\Users\owner\AppData\Local\Microsoft\Windows\Temporary Internet Files\Content.IE5\MEQYB946\MPj0444767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981200"/>
            <a:ext cx="3412913" cy="441960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" name="~PP2995.WAV">
            <a:hlinkClick r:id="" action="ppaction://media"/>
          </p:cNvPr>
          <p:cNvPicPr>
            <a:picLocks noRot="1" noChangeAspect="1"/>
          </p:cNvPicPr>
          <p:nvPr>
            <a:wavAudioFile r:embed="rId1" name="~PP2995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8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95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868680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Algerian" pitchFamily="82" charset="0"/>
                <a:cs typeface="+mn-cs"/>
              </a:rPr>
              <a:t>“Beware the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lgerian" pitchFamily="82" charset="0"/>
                <a:cs typeface="+mn-cs"/>
              </a:rPr>
              <a:t>Jabberwock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Algerian" pitchFamily="82" charset="0"/>
                <a:cs typeface="+mn-cs"/>
              </a:rPr>
              <a:t>, my son!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Algerian" pitchFamily="82" charset="0"/>
                <a:cs typeface="+mn-cs"/>
              </a:rPr>
              <a:t>The Jaws that bite, the claws that catch!</a:t>
            </a:r>
          </a:p>
        </p:txBody>
      </p:sp>
      <p:pic>
        <p:nvPicPr>
          <p:cNvPr id="5123" name="Picture 3" descr="C:\Users\owner\AppData\Local\Microsoft\Windows\Temporary Internet Files\Content.IE5\MEQYB946\MPj044483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429000"/>
            <a:ext cx="2419519" cy="312420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" name="~PP642.WAV">
            <a:hlinkClick r:id="" action="ppaction://media"/>
          </p:cNvPr>
          <p:cNvPicPr>
            <a:picLocks noRot="1" noChangeAspect="1"/>
          </p:cNvPicPr>
          <p:nvPr>
            <a:wavAudioFile r:embed="rId1" name="~PP642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93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400"/>
                            </p:stCondLst>
                            <p:childTnLst>
                              <p:par>
                                <p:cTn id="1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86106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  <a:cs typeface="+mn-cs"/>
              </a:rPr>
              <a:t>Beware the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lgerian" pitchFamily="82" charset="0"/>
                <a:cs typeface="+mn-cs"/>
              </a:rPr>
              <a:t>Jubjub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  <a:cs typeface="+mn-cs"/>
              </a:rPr>
              <a:t> Bird, and shun the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lgerian" pitchFamily="82" charset="0"/>
                <a:cs typeface="+mn-cs"/>
              </a:rPr>
              <a:t>frumious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  <a:cs typeface="+mn-cs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lgerian" pitchFamily="82" charset="0"/>
                <a:cs typeface="+mn-cs"/>
              </a:rPr>
              <a:t>Bandersnatch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  <a:cs typeface="+mn-cs"/>
              </a:rPr>
              <a:t>!”</a:t>
            </a:r>
          </a:p>
        </p:txBody>
      </p:sp>
      <p:pic>
        <p:nvPicPr>
          <p:cNvPr id="6147" name="Picture 3" descr="C:\Users\owner\AppData\Local\Microsoft\Windows\Temporary Internet Files\Content.IE5\MEQYB946\MPj0444660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590800"/>
            <a:ext cx="3048000" cy="394705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~PP382.WAV">
            <a:hlinkClick r:id="" action="ppaction://media"/>
          </p:cNvPr>
          <p:cNvPicPr>
            <a:picLocks noRot="1" noChangeAspect="1"/>
          </p:cNvPicPr>
          <p:nvPr>
            <a:wavAudioFile r:embed="rId1" name="~PP382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1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88392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itchFamily="82" charset="0"/>
                <a:cs typeface="+mn-cs"/>
              </a:rPr>
              <a:t>He took his </a:t>
            </a:r>
            <a:r>
              <a:rPr lang="en-US" sz="3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lgerian" pitchFamily="82" charset="0"/>
                <a:cs typeface="+mn-cs"/>
              </a:rPr>
              <a:t>vorpal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itchFamily="82" charset="0"/>
                <a:cs typeface="+mn-cs"/>
              </a:rPr>
              <a:t> sword in hand: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itchFamily="82" charset="0"/>
                <a:cs typeface="+mn-cs"/>
              </a:rPr>
              <a:t>Long time the </a:t>
            </a:r>
            <a:r>
              <a:rPr lang="en-US" sz="3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lgerian" pitchFamily="82" charset="0"/>
                <a:cs typeface="+mn-cs"/>
              </a:rPr>
              <a:t>manxome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itchFamily="82" charset="0"/>
                <a:cs typeface="+mn-cs"/>
              </a:rPr>
              <a:t> foe he sought--</a:t>
            </a:r>
          </a:p>
        </p:txBody>
      </p:sp>
      <p:pic>
        <p:nvPicPr>
          <p:cNvPr id="7174" name="Picture 6" descr="C:\Users\owner\AppData\Local\Microsoft\Windows\Temporary Internet Files\Content.IE5\7SHK2PCR\MPj0444844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981200"/>
            <a:ext cx="358933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4091.WAV">
            <a:hlinkClick r:id="" action="ppaction://media"/>
          </p:cNvPr>
          <p:cNvPicPr>
            <a:picLocks noRot="1" noChangeAspect="1"/>
          </p:cNvPicPr>
          <p:nvPr>
            <a:wavAudioFile r:embed="rId1" name="~PP4091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81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5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9" dur="3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70866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3"/>
                </a:solidFill>
                <a:latin typeface="Algerian" pitchFamily="82" charset="0"/>
                <a:cs typeface="+mn-cs"/>
              </a:rPr>
              <a:t>So rested he by the </a:t>
            </a:r>
            <a:r>
              <a:rPr lang="en-US" sz="3600" dirty="0" err="1">
                <a:solidFill>
                  <a:schemeClr val="accent3"/>
                </a:solidFill>
                <a:latin typeface="Algerian" pitchFamily="82" charset="0"/>
                <a:cs typeface="+mn-cs"/>
              </a:rPr>
              <a:t>Tumtum</a:t>
            </a:r>
            <a:r>
              <a:rPr lang="en-US" sz="3600" dirty="0">
                <a:solidFill>
                  <a:schemeClr val="accent3"/>
                </a:solidFill>
                <a:latin typeface="Algerian" pitchFamily="82" charset="0"/>
                <a:cs typeface="+mn-cs"/>
              </a:rPr>
              <a:t> tree,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3"/>
                </a:solidFill>
                <a:latin typeface="Algerian" pitchFamily="82" charset="0"/>
                <a:cs typeface="+mn-cs"/>
              </a:rPr>
              <a:t>And stood awhile in thought.</a:t>
            </a:r>
          </a:p>
        </p:txBody>
      </p:sp>
      <p:pic>
        <p:nvPicPr>
          <p:cNvPr id="8195" name="Picture 3" descr="C:\Users\owner\AppData\Local\Microsoft\Windows\Temporary Internet Files\Content.IE5\7SHK2PCR\MPj0438900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895600"/>
            <a:ext cx="5159460" cy="348386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~PP4080.WAV">
            <a:hlinkClick r:id="" action="ppaction://media"/>
          </p:cNvPr>
          <p:cNvPicPr>
            <a:picLocks noRot="1" noChangeAspect="1"/>
          </p:cNvPicPr>
          <p:nvPr>
            <a:wavAudioFile r:embed="rId1" name="~PP4080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3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289</Words>
  <Application>Microsoft Office PowerPoint</Application>
  <PresentationFormat>On-screen Show (4:3)</PresentationFormat>
  <Paragraphs>46</Paragraphs>
  <Slides>17</Slides>
  <Notes>1</Notes>
  <HiddenSlides>0</HiddenSlides>
  <MMClips>17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10</cp:revision>
  <dcterms:created xsi:type="dcterms:W3CDTF">2009-10-29T21:08:46Z</dcterms:created>
  <dcterms:modified xsi:type="dcterms:W3CDTF">2009-11-01T20:02:40Z</dcterms:modified>
</cp:coreProperties>
</file>