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98" autoAdjust="0"/>
    <p:restoredTop sz="94667" autoAdjust="0"/>
  </p:normalViewPr>
  <p:slideViewPr>
    <p:cSldViewPr>
      <p:cViewPr varScale="1">
        <p:scale>
          <a:sx n="72" d="100"/>
          <a:sy n="72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FC083-F338-4752-BFAF-F73C69AF8AC2}" type="datetimeFigureOut">
              <a:rPr lang="en-US" smtClean="0"/>
              <a:pPr/>
              <a:t>7/11/2010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76A11-A77D-44DA-8CD4-D13EEDA19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6A11-A77D-44DA-8CD4-D13EEDA191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6A11-A77D-44DA-8CD4-D13EEDA191D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6A11-A77D-44DA-8CD4-D13EEDA191D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6A11-A77D-44DA-8CD4-D13EEDA191D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6A11-A77D-44DA-8CD4-D13EEDA191D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6A11-A77D-44DA-8CD4-D13EEDA191D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6A11-A77D-44DA-8CD4-D13EEDA191D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6A11-A77D-44DA-8CD4-D13EEDA191D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6A11-A77D-44DA-8CD4-D13EEDA191D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6A11-A77D-44DA-8CD4-D13EEDA191D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6A11-A77D-44DA-8CD4-D13EEDA191D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6A11-A77D-44DA-8CD4-D13EEDA191D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6A11-A77D-44DA-8CD4-D13EEDA191D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6A11-A77D-44DA-8CD4-D13EEDA191D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6A11-A77D-44DA-8CD4-D13EEDA191D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6A11-A77D-44DA-8CD4-D13EEDA191D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6A11-A77D-44DA-8CD4-D13EEDA191D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6A11-A77D-44DA-8CD4-D13EEDA191D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6A11-A77D-44DA-8CD4-D13EEDA191D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FBA3-069B-4E7B-864A-4E551815F40E}" type="datetimeFigureOut">
              <a:rPr lang="en-US" smtClean="0"/>
              <a:pPr/>
              <a:t>7/11/2010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7B45-6DAF-4DFB-AB9E-454040DA2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FBA3-069B-4E7B-864A-4E551815F40E}" type="datetimeFigureOut">
              <a:rPr lang="en-US" smtClean="0"/>
              <a:pPr/>
              <a:t>7/11/2010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7B45-6DAF-4DFB-AB9E-454040DA2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FBA3-069B-4E7B-864A-4E551815F40E}" type="datetimeFigureOut">
              <a:rPr lang="en-US" smtClean="0"/>
              <a:pPr/>
              <a:t>7/11/2010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7B45-6DAF-4DFB-AB9E-454040DA2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FBA3-069B-4E7B-864A-4E551815F40E}" type="datetimeFigureOut">
              <a:rPr lang="en-US" smtClean="0"/>
              <a:pPr/>
              <a:t>7/11/2010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7B45-6DAF-4DFB-AB9E-454040DA2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FBA3-069B-4E7B-864A-4E551815F40E}" type="datetimeFigureOut">
              <a:rPr lang="en-US" smtClean="0"/>
              <a:pPr/>
              <a:t>7/11/2010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7B45-6DAF-4DFB-AB9E-454040DA2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FBA3-069B-4E7B-864A-4E551815F40E}" type="datetimeFigureOut">
              <a:rPr lang="en-US" smtClean="0"/>
              <a:pPr/>
              <a:t>7/11/2010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7B45-6DAF-4DFB-AB9E-454040DA2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FBA3-069B-4E7B-864A-4E551815F40E}" type="datetimeFigureOut">
              <a:rPr lang="en-US" smtClean="0"/>
              <a:pPr/>
              <a:t>7/11/2010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7B45-6DAF-4DFB-AB9E-454040DA2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FBA3-069B-4E7B-864A-4E551815F40E}" type="datetimeFigureOut">
              <a:rPr lang="en-US" smtClean="0"/>
              <a:pPr/>
              <a:t>7/11/2010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7B45-6DAF-4DFB-AB9E-454040DA2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FBA3-069B-4E7B-864A-4E551815F40E}" type="datetimeFigureOut">
              <a:rPr lang="en-US" smtClean="0"/>
              <a:pPr/>
              <a:t>7/11/2010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7B45-6DAF-4DFB-AB9E-454040DA2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FBA3-069B-4E7B-864A-4E551815F40E}" type="datetimeFigureOut">
              <a:rPr lang="en-US" smtClean="0"/>
              <a:pPr/>
              <a:t>7/11/2010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7B45-6DAF-4DFB-AB9E-454040DA2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FBA3-069B-4E7B-864A-4E551815F40E}" type="datetimeFigureOut">
              <a:rPr lang="en-US" smtClean="0"/>
              <a:pPr/>
              <a:t>7/11/2010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7B45-6DAF-4DFB-AB9E-454040DA2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3FBA3-069B-4E7B-864A-4E551815F40E}" type="datetimeFigureOut">
              <a:rPr lang="en-US" smtClean="0"/>
              <a:pPr/>
              <a:t>7/11/2010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87B45-6DAF-4DFB-AB9E-454040DA2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Owner\Desktop\MEDT%207468\7468_P4ebook_ecb\slide1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esktop\MEDT%207468\7468_P4ebook_ecb\slide10a.wav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esktop\MEDT%207468\7468_P4ebook_ecb\slide11.wav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esktop\MEDT%207468\7468_P4ebook_ecb\slide12.wav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audio" Target="file:///C:\Users\Owner\Desktop\MEDT%207468\7468_P4ebook_ecb\slide13.wav" TargetMode="External"/><Relationship Id="rId1" Type="http://schemas.openxmlformats.org/officeDocument/2006/relationships/audio" Target="file:///C:\Users\Owner\AppData\Local\Microsoft\Windows\Temporary%20Internet%20Files\Content.IE5\FTDD0YPB\MS900441655%5b1%5d.wav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esktop\MEDT%207468\7468_P4ebook_ecb\slide14.wav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esktop\MEDT%207468\7468_P4ebook_ecb\slide15.wav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esktop\MEDT%207468\7468_P4ebook_ecb\slide16.wav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esktop\MEDT%207468\7468_P4ebook_ecb\slide17.wav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2" Type="http://schemas.openxmlformats.org/officeDocument/2006/relationships/audio" Target="file:///C:\Users\Owner\Desktop\MEDT%207468\7468_P4ebook_ecb\Handel_15sec.wav" TargetMode="External"/><Relationship Id="rId1" Type="http://schemas.openxmlformats.org/officeDocument/2006/relationships/audio" Target="file:///C:\Users\Owner\Desktop\MEDT%207468\7468_P4ebook_ecb\slide18.wav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esktop\MEDT%207468\7468_P4ebook_ecb\slide2.wa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esktop\MEDT%207468\7468_P4ebook_ecb\slide3.wav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esktop\MEDT%207468\7468_P4ebook_ecb\slide4.wav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file:///C:\Users\Owner\Desktop\MEDT%207468\7468_P4ebook_ecb\slide5a.wav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file:///C:\Users\Owner\Desktop\MEDT%207468\7468_P4ebook_ecb\slide6.wav" TargetMode="External"/><Relationship Id="rId1" Type="http://schemas.openxmlformats.org/officeDocument/2006/relationships/audio" Target="file:///C:\Users\Owner\AppData\Local\Microsoft\Windows\Temporary%20Internet%20Files\Content.IE5\1CLFTWYE\MS900388264%5b1%5d.wav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esktop\MEDT%207468\7468_P4ebook_ecb\slide7.wav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esktop\MEDT%207468\7468_P4ebook_ecb\slide8.wav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esktop\MEDT%207468\7468_P4ebook_ecb\slide9.wav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a.jpg"/>
          <p:cNvPicPr>
            <a:picLocks noChangeAspect="1"/>
          </p:cNvPicPr>
          <p:nvPr/>
        </p:nvPicPr>
        <p:blipFill>
          <a:blip r:embed="rId4"/>
          <a:srcRect l="6155" t="1679" r="63071" b="77335"/>
          <a:stretch>
            <a:fillRect/>
          </a:stretch>
        </p:blipFill>
        <p:spPr>
          <a:xfrm>
            <a:off x="3505200" y="2895600"/>
            <a:ext cx="2286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8686800" cy="1222482"/>
          </a:xfrm>
        </p:spPr>
        <p:txBody>
          <a:bodyPr>
            <a:noAutofit/>
          </a:bodyPr>
          <a:lstStyle/>
          <a:p>
            <a:pPr algn="ctr"/>
            <a:r>
              <a:rPr lang="en-US" sz="7500" b="1" dirty="0" smtClean="0">
                <a:latin typeface="Blackadder ITC" pitchFamily="82" charset="0"/>
              </a:rPr>
              <a:t/>
            </a:r>
            <a:br>
              <a:rPr lang="en-US" sz="7500" b="1" dirty="0" smtClean="0">
                <a:latin typeface="Blackadder ITC" pitchFamily="82" charset="0"/>
              </a:rPr>
            </a:br>
            <a:r>
              <a:rPr lang="en-US" sz="7500" b="1" dirty="0" smtClean="0">
                <a:latin typeface="Blackadder ITC" pitchFamily="82" charset="0"/>
                <a:cs typeface="Aharoni" pitchFamily="2" charset="-79"/>
              </a:rPr>
              <a:t>The Princess and the Pea: An e-book</a:t>
            </a:r>
            <a:endParaRPr lang="en-US" sz="7500" b="1" dirty="0">
              <a:latin typeface="Blackadder ITC" pitchFamily="82" charset="0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334000"/>
            <a:ext cx="8839200" cy="12954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ll MT" pitchFamily="18" charset="0"/>
                <a:cs typeface="Andalus" pitchFamily="2" charset="-78"/>
              </a:rPr>
              <a:t>Story by Hans Christian Andersen</a:t>
            </a:r>
          </a:p>
          <a:p>
            <a:pPr algn="ctr"/>
            <a:endParaRPr lang="en-US" b="1" dirty="0" smtClean="0">
              <a:solidFill>
                <a:schemeClr val="tx1"/>
              </a:solidFill>
              <a:latin typeface="Bell MT" pitchFamily="18" charset="0"/>
              <a:cs typeface="Andalus" pitchFamily="2" charset="-78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Bell MT" pitchFamily="18" charset="0"/>
                <a:cs typeface="Andalus" pitchFamily="2" charset="-78"/>
              </a:rPr>
              <a:t>Retold and Illustrated by Erica Boswell</a:t>
            </a:r>
            <a:endParaRPr lang="en-US" b="1" dirty="0">
              <a:solidFill>
                <a:schemeClr val="tx1"/>
              </a:solidFill>
              <a:latin typeface="Bell MT" pitchFamily="18" charset="0"/>
              <a:cs typeface="Andalus" pitchFamily="2" charset="-78"/>
            </a:endParaRPr>
          </a:p>
        </p:txBody>
      </p:sp>
      <p:pic>
        <p:nvPicPr>
          <p:cNvPr id="7" name="slide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a_under_mattre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986" y="76199"/>
            <a:ext cx="5884414" cy="49946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r>
              <a:rPr lang="en-US" b="1" dirty="0" smtClean="0">
                <a:latin typeface="Bell MT" pitchFamily="18" charset="0"/>
                <a:cs typeface="Andalus" pitchFamily="2" charset="-78"/>
              </a:rPr>
              <a:t>The queen crept into the bedroom and put a single pea under twenty mattresses. She then put twenty feather beds on top of that.</a:t>
            </a: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</p:txBody>
      </p:sp>
      <p:pic>
        <p:nvPicPr>
          <p:cNvPr id="5" name="slide10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5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believing_queen.jpg"/>
          <p:cNvPicPr>
            <a:picLocks noChangeAspect="1"/>
          </p:cNvPicPr>
          <p:nvPr/>
        </p:nvPicPr>
        <p:blipFill>
          <a:blip r:embed="rId4"/>
          <a:srcRect r="68893" b="57831"/>
          <a:stretch>
            <a:fillRect/>
          </a:stretch>
        </p:blipFill>
        <p:spPr>
          <a:xfrm>
            <a:off x="4038600" y="376474"/>
            <a:ext cx="4953000" cy="62529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4876800" cy="6324600"/>
          </a:xfrm>
        </p:spPr>
        <p:txBody>
          <a:bodyPr>
            <a:noAutofit/>
          </a:bodyPr>
          <a:lstStyle/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r>
              <a:rPr lang="en-US" b="1" dirty="0" smtClean="0">
                <a:latin typeface="Bell MT" pitchFamily="18" charset="0"/>
                <a:cs typeface="Andalus" pitchFamily="2" charset="-78"/>
              </a:rPr>
              <a:t>The queen thought that she was very clever. </a:t>
            </a:r>
          </a:p>
          <a:p>
            <a:pPr marL="0">
              <a:buNone/>
            </a:pPr>
            <a:r>
              <a:rPr lang="en-US" b="1" dirty="0" smtClean="0">
                <a:latin typeface="Bell MT" pitchFamily="18" charset="0"/>
                <a:cs typeface="Andalus" pitchFamily="2" charset="-78"/>
              </a:rPr>
              <a:t>“Only a real princess </a:t>
            </a:r>
            <a:br>
              <a:rPr lang="en-US" b="1" dirty="0" smtClean="0">
                <a:latin typeface="Bell MT" pitchFamily="18" charset="0"/>
                <a:cs typeface="Andalus" pitchFamily="2" charset="-78"/>
              </a:rPr>
            </a:br>
            <a:r>
              <a:rPr lang="en-US" b="1" dirty="0" smtClean="0">
                <a:latin typeface="Bell MT" pitchFamily="18" charset="0"/>
                <a:cs typeface="Andalus" pitchFamily="2" charset="-78"/>
              </a:rPr>
              <a:t>would be able to feel </a:t>
            </a:r>
            <a:br>
              <a:rPr lang="en-US" b="1" dirty="0" smtClean="0">
                <a:latin typeface="Bell MT" pitchFamily="18" charset="0"/>
                <a:cs typeface="Andalus" pitchFamily="2" charset="-78"/>
              </a:rPr>
            </a:br>
            <a:r>
              <a:rPr lang="en-US" b="1" dirty="0" smtClean="0">
                <a:latin typeface="Bell MT" pitchFamily="18" charset="0"/>
                <a:cs typeface="Andalus" pitchFamily="2" charset="-78"/>
              </a:rPr>
              <a:t>a tiny pea under all </a:t>
            </a:r>
          </a:p>
          <a:p>
            <a:pPr marL="0">
              <a:buNone/>
            </a:pPr>
            <a:r>
              <a:rPr lang="en-US" b="1" dirty="0" smtClean="0">
                <a:latin typeface="Bell MT" pitchFamily="18" charset="0"/>
                <a:cs typeface="Andalus" pitchFamily="2" charset="-78"/>
              </a:rPr>
              <a:t>of that!”</a:t>
            </a: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81000" y="228600"/>
            <a:ext cx="4724400" cy="2286000"/>
          </a:xfrm>
          <a:prstGeom prst="cloudCallout">
            <a:avLst>
              <a:gd name="adj1" fmla="val 54706"/>
              <a:gd name="adj2" fmla="val 3827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  <a:latin typeface="Lucida Handwriting" pitchFamily="66" charset="0"/>
              </a:rPr>
              <a:t>We will discover the truth in the morning.</a:t>
            </a:r>
            <a:endParaRPr lang="en-US" sz="2500" dirty="0">
              <a:solidFill>
                <a:schemeClr val="tx1"/>
              </a:solidFill>
              <a:latin typeface="Lucida Handwriting" pitchFamily="66" charset="0"/>
            </a:endParaRPr>
          </a:p>
        </p:txBody>
      </p:sp>
      <p:pic>
        <p:nvPicPr>
          <p:cNvPr id="6" name="slide1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t_slee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0"/>
            <a:ext cx="6400800" cy="67224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324600"/>
          </a:xfrm>
        </p:spPr>
        <p:txBody>
          <a:bodyPr>
            <a:normAutofit fontScale="85000" lnSpcReduction="20000"/>
          </a:bodyPr>
          <a:lstStyle/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r>
              <a:rPr lang="en-US" sz="3800" b="1" dirty="0" smtClean="0">
                <a:latin typeface="Bell MT" pitchFamily="18" charset="0"/>
                <a:cs typeface="Andalus" pitchFamily="2" charset="-78"/>
              </a:rPr>
              <a:t>The princess tossed and turned all night. </a:t>
            </a:r>
          </a:p>
          <a:p>
            <a:pPr marL="0" algn="ctr">
              <a:buNone/>
            </a:pPr>
            <a:r>
              <a:rPr lang="en-US" sz="3800" b="1" dirty="0" smtClean="0">
                <a:latin typeface="Bell MT" pitchFamily="18" charset="0"/>
                <a:cs typeface="Andalus" pitchFamily="2" charset="-78"/>
              </a:rPr>
              <a:t>No matter how she moved, she could not get comfortable.</a:t>
            </a: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</p:txBody>
      </p:sp>
      <p:pic>
        <p:nvPicPr>
          <p:cNvPr id="6" name="slide1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slide1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rning_ligh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32460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US" b="1" dirty="0" smtClean="0">
                <a:latin typeface="Bell MT" pitchFamily="18" charset="0"/>
                <a:cs typeface="Andalus" pitchFamily="2" charset="-78"/>
              </a:rPr>
              <a:t>Morning finally came. </a:t>
            </a: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</p:txBody>
      </p:sp>
      <p:pic>
        <p:nvPicPr>
          <p:cNvPr id="4" name="MS900441655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096000" y="1295400"/>
            <a:ext cx="304800" cy="304800"/>
          </a:xfrm>
          <a:prstGeom prst="rect">
            <a:avLst/>
          </a:prstGeom>
        </p:spPr>
      </p:pic>
      <p:pic>
        <p:nvPicPr>
          <p:cNvPr id="6" name="slide13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6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een_and_prince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533400"/>
            <a:ext cx="5285059" cy="40066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62940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US" b="1" dirty="0" smtClean="0">
                <a:latin typeface="Bell MT" pitchFamily="18" charset="0"/>
                <a:cs typeface="Andalus" pitchFamily="2" charset="-78"/>
              </a:rPr>
              <a:t>The queen asked the princess how she slept. </a:t>
            </a: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r>
              <a:rPr lang="en-US" b="1" dirty="0" smtClean="0">
                <a:latin typeface="Bell MT" pitchFamily="18" charset="0"/>
                <a:cs typeface="Andalus" pitchFamily="2" charset="-78"/>
              </a:rPr>
              <a:t>The princess was very tired and upset. “Oh, I hardly slept the whole night. Heavens knows what was in the bed. It was something very hard, and my whole body is bruised because of it. It was terrible!”</a:t>
            </a: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</p:txBody>
      </p:sp>
      <p:pic>
        <p:nvPicPr>
          <p:cNvPr id="5" name="slide1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een_and_princess.jpg"/>
          <p:cNvPicPr>
            <a:picLocks noChangeAspect="1"/>
          </p:cNvPicPr>
          <p:nvPr/>
        </p:nvPicPr>
        <p:blipFill>
          <a:blip r:embed="rId4"/>
          <a:srcRect r="60951"/>
          <a:stretch>
            <a:fillRect/>
          </a:stretch>
        </p:blipFill>
        <p:spPr>
          <a:xfrm>
            <a:off x="838200" y="1532288"/>
            <a:ext cx="2743200" cy="53257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324600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b="1" dirty="0" smtClean="0">
                <a:latin typeface="Bell MT" pitchFamily="18" charset="0"/>
                <a:cs typeface="Andalus" pitchFamily="2" charset="-78"/>
              </a:rPr>
              <a:t>The queen was very excited because surely she must be a real princess. No one but a princess could have such delicate skin!</a:t>
            </a: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648200" y="2971800"/>
            <a:ext cx="2895600" cy="1981200"/>
          </a:xfrm>
          <a:prstGeom prst="wedgeRoundRectCallout">
            <a:avLst>
              <a:gd name="adj1" fmla="val -87549"/>
              <a:gd name="adj2" fmla="val -9657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  <a:latin typeface="Lucida Handwriting" pitchFamily="66" charset="0"/>
              </a:rPr>
              <a:t>Hurray! She must be a real princess! </a:t>
            </a:r>
            <a:endParaRPr lang="en-US" sz="2500" dirty="0">
              <a:solidFill>
                <a:schemeClr val="tx1"/>
              </a:solidFill>
              <a:latin typeface="Lucida Handwriting" pitchFamily="66" charset="0"/>
            </a:endParaRPr>
          </a:p>
        </p:txBody>
      </p:sp>
      <p:pic>
        <p:nvPicPr>
          <p:cNvPr id="8" name="slide1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9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ri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209675"/>
            <a:ext cx="5524500" cy="56483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55320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US" b="1" dirty="0" smtClean="0">
                <a:latin typeface="Bell MT" pitchFamily="18" charset="0"/>
                <a:cs typeface="Andalus" pitchFamily="2" charset="-78"/>
              </a:rPr>
              <a:t>The prince was very happy because he thought that the princess was lovely. </a:t>
            </a: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r>
              <a:rPr lang="en-US" b="1" dirty="0" smtClean="0">
                <a:latin typeface="Bell MT" pitchFamily="18" charset="0"/>
                <a:cs typeface="Andalus" pitchFamily="2" charset="-78"/>
              </a:rPr>
              <a:t>So, the prince and princess were married.</a:t>
            </a: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</p:txBody>
      </p:sp>
      <p:pic>
        <p:nvPicPr>
          <p:cNvPr id="6" name="slide1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2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seum_dark.jpg"/>
          <p:cNvPicPr>
            <a:picLocks noChangeAspect="1"/>
          </p:cNvPicPr>
          <p:nvPr/>
        </p:nvPicPr>
        <p:blipFill>
          <a:blip r:embed="rId4"/>
          <a:srcRect r="4444" b="143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8763000" cy="6705600"/>
          </a:xfrm>
        </p:spPr>
        <p:txBody>
          <a:bodyPr>
            <a:normAutofit fontScale="92500" lnSpcReduction="10000"/>
          </a:bodyPr>
          <a:lstStyle/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r>
              <a:rPr lang="en-US" b="1" dirty="0" smtClean="0">
                <a:latin typeface="Bell MT" pitchFamily="18" charset="0"/>
                <a:cs typeface="Andalus" pitchFamily="2" charset="-78"/>
              </a:rPr>
              <a:t>The pea was put into a museum where you can still see it today. That is, if no one has stolen it. </a:t>
            </a:r>
          </a:p>
          <a:p>
            <a:pPr marL="0" algn="ctr">
              <a:buNone/>
            </a:pPr>
            <a:r>
              <a:rPr lang="en-US" b="1" dirty="0" smtClean="0">
                <a:latin typeface="Bell MT" pitchFamily="18" charset="0"/>
                <a:cs typeface="Andalus" pitchFamily="2" charset="-78"/>
              </a:rPr>
              <a:t>This is a true story.</a:t>
            </a: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</p:txBody>
      </p:sp>
      <p:pic>
        <p:nvPicPr>
          <p:cNvPr id="5" name="slide1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4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a.jpg"/>
          <p:cNvPicPr>
            <a:picLocks noChangeAspect="1"/>
          </p:cNvPicPr>
          <p:nvPr/>
        </p:nvPicPr>
        <p:blipFill>
          <a:blip r:embed="rId5"/>
          <a:srcRect r="63035" b="73333"/>
          <a:stretch>
            <a:fillRect/>
          </a:stretch>
        </p:blipFill>
        <p:spPr>
          <a:xfrm>
            <a:off x="2286000" y="1219200"/>
            <a:ext cx="3657600" cy="38692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2819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0000" b="1" dirty="0" smtClean="0">
                <a:latin typeface="Blackadder ITC" pitchFamily="82" charset="0"/>
              </a:rPr>
              <a:t>The End</a:t>
            </a:r>
            <a:endParaRPr lang="en-US" sz="20000" b="1" dirty="0">
              <a:latin typeface="Blackadder ITC" pitchFamily="82" charset="0"/>
            </a:endParaRPr>
          </a:p>
        </p:txBody>
      </p:sp>
      <p:pic>
        <p:nvPicPr>
          <p:cNvPr id="7" name="slide1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Handel_15sec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slide1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Handel_15sec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4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2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2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ll MT" pitchFamily="18" charset="0"/>
                <a:cs typeface="Andalus" pitchFamily="2" charset="-78"/>
              </a:rPr>
              <a:t>Credits</a:t>
            </a:r>
            <a:endParaRPr lang="en-US" b="1" dirty="0">
              <a:solidFill>
                <a:schemeClr val="tx1"/>
              </a:solidFill>
              <a:latin typeface="Bell MT" pitchFamily="18" charset="0"/>
              <a:cs typeface="Andal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2400" b="1" dirty="0" smtClean="0">
                <a:latin typeface="Bell MT" pitchFamily="18" charset="0"/>
                <a:cs typeface="Andalus" pitchFamily="2" charset="-78"/>
              </a:rPr>
              <a:t>Story originally written by: </a:t>
            </a:r>
          </a:p>
          <a:p>
            <a:pPr algn="ctr">
              <a:buNone/>
            </a:pPr>
            <a:r>
              <a:rPr lang="en-US" sz="2400" b="1" dirty="0" smtClean="0">
                <a:latin typeface="Bell MT" pitchFamily="18" charset="0"/>
                <a:cs typeface="Andalus" pitchFamily="2" charset="-78"/>
              </a:rPr>
              <a:t>Hans Christian Andersen</a:t>
            </a:r>
          </a:p>
          <a:p>
            <a:pPr indent="0" algn="ctr">
              <a:buNone/>
            </a:pPr>
            <a:endParaRPr lang="en-US" sz="2400" b="1" dirty="0" smtClean="0">
              <a:latin typeface="Bell MT" pitchFamily="18" charset="0"/>
              <a:cs typeface="Andalus" pitchFamily="2" charset="-78"/>
            </a:endParaRPr>
          </a:p>
          <a:p>
            <a:pPr algn="ctr">
              <a:buNone/>
            </a:pPr>
            <a:r>
              <a:rPr lang="en-US" sz="2400" b="1" dirty="0" smtClean="0">
                <a:latin typeface="Bell MT" pitchFamily="18" charset="0"/>
                <a:cs typeface="Andalus" pitchFamily="2" charset="-78"/>
              </a:rPr>
              <a:t>Illustrations and Narration by: </a:t>
            </a:r>
          </a:p>
          <a:p>
            <a:pPr algn="ctr">
              <a:buNone/>
            </a:pPr>
            <a:r>
              <a:rPr lang="en-US" sz="2400" b="1" dirty="0" smtClean="0">
                <a:latin typeface="Bell MT" pitchFamily="18" charset="0"/>
                <a:cs typeface="Andalus" pitchFamily="2" charset="-78"/>
              </a:rPr>
              <a:t>Erica Boswell</a:t>
            </a:r>
          </a:p>
          <a:p>
            <a:pPr algn="ctr">
              <a:buNone/>
            </a:pPr>
            <a:endParaRPr lang="en-US" sz="2400" b="1" dirty="0" smtClean="0">
              <a:latin typeface="Bell MT" pitchFamily="18" charset="0"/>
              <a:cs typeface="Andalus" pitchFamily="2" charset="-78"/>
            </a:endParaRPr>
          </a:p>
          <a:p>
            <a:pPr algn="ctr">
              <a:buNone/>
            </a:pPr>
            <a:r>
              <a:rPr lang="en-US" sz="2400" b="1" dirty="0" smtClean="0">
                <a:latin typeface="Bell MT" pitchFamily="18" charset="0"/>
                <a:cs typeface="Andalus" pitchFamily="2" charset="-78"/>
              </a:rPr>
              <a:t>Story found at: </a:t>
            </a:r>
          </a:p>
          <a:p>
            <a:pPr algn="ctr">
              <a:buNone/>
            </a:pPr>
            <a:r>
              <a:rPr lang="en-US" sz="2400" b="1" dirty="0" smtClean="0">
                <a:latin typeface="Bell MT" pitchFamily="18" charset="0"/>
                <a:cs typeface="Andalus" pitchFamily="2" charset="-78"/>
              </a:rPr>
              <a:t>http://bygosh.com/hca/princess.htm</a:t>
            </a:r>
          </a:p>
          <a:p>
            <a:pPr algn="ctr">
              <a:buNone/>
            </a:pPr>
            <a:endParaRPr lang="en-US" sz="2400" b="1" dirty="0" smtClean="0">
              <a:latin typeface="Bell MT" pitchFamily="18" charset="0"/>
              <a:cs typeface="Andalus" pitchFamily="2" charset="-78"/>
            </a:endParaRPr>
          </a:p>
          <a:p>
            <a:pPr algn="ctr">
              <a:buNone/>
            </a:pPr>
            <a:r>
              <a:rPr lang="en-US" sz="2400" b="1" dirty="0" smtClean="0">
                <a:latin typeface="Bell MT" pitchFamily="18" charset="0"/>
                <a:cs typeface="Andalus" pitchFamily="2" charset="-78"/>
              </a:rPr>
              <a:t>Music:</a:t>
            </a:r>
          </a:p>
          <a:p>
            <a:pPr algn="ctr">
              <a:buNone/>
            </a:pPr>
            <a:r>
              <a:rPr lang="en-US" sz="2400" b="1" dirty="0" smtClean="0">
                <a:latin typeface="Bell MT" pitchFamily="18" charset="0"/>
                <a:cs typeface="Andalus" pitchFamily="2" charset="-78"/>
              </a:rPr>
              <a:t>“MC Handel Concerto For Trumpet And Strings In G Minor Second Movement”</a:t>
            </a:r>
          </a:p>
          <a:p>
            <a:pPr algn="ctr">
              <a:buNone/>
            </a:pPr>
            <a:r>
              <a:rPr lang="en-US" sz="2400" b="1" dirty="0" smtClean="0">
                <a:latin typeface="Bell MT" pitchFamily="18" charset="0"/>
                <a:cs typeface="Andalus" pitchFamily="2" charset="-78"/>
              </a:rPr>
              <a:t>www.freeplaymusic.com</a:t>
            </a:r>
          </a:p>
          <a:p>
            <a:pPr algn="ctr">
              <a:buNone/>
            </a:pPr>
            <a:endParaRPr lang="en-US" sz="2400" b="1" dirty="0" smtClean="0">
              <a:latin typeface="Bell MT" pitchFamily="18" charset="0"/>
              <a:cs typeface="Andalus" pitchFamily="2" charset="-78"/>
            </a:endParaRPr>
          </a:p>
          <a:p>
            <a:pPr algn="ctr">
              <a:buNone/>
            </a:pPr>
            <a:r>
              <a:rPr lang="en-US" sz="2400" b="1" dirty="0" smtClean="0">
                <a:latin typeface="Bell MT" pitchFamily="18" charset="0"/>
                <a:cs typeface="Andalus" pitchFamily="2" charset="-78"/>
              </a:rPr>
              <a:t>Sound effects:</a:t>
            </a:r>
          </a:p>
          <a:p>
            <a:pPr algn="ctr">
              <a:buNone/>
            </a:pPr>
            <a:r>
              <a:rPr lang="en-US" sz="2400" b="1" dirty="0" smtClean="0">
                <a:latin typeface="Bell MT" pitchFamily="18" charset="0"/>
                <a:cs typeface="Andalus" pitchFamily="2" charset="-78"/>
              </a:rPr>
              <a:t>Microsoft Office Clip Art</a:t>
            </a:r>
          </a:p>
        </p:txBody>
      </p:sp>
    </p:spTree>
  </p:cSld>
  <p:clrMapOvr>
    <a:masterClrMapping/>
  </p:clrMapOvr>
  <p:transition advTm="147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ce_on_balcony.jpg"/>
          <p:cNvPicPr>
            <a:picLocks noChangeAspect="1"/>
          </p:cNvPicPr>
          <p:nvPr/>
        </p:nvPicPr>
        <p:blipFill>
          <a:blip r:embed="rId4"/>
          <a:srcRect l="10269" r="24022" b="47778"/>
          <a:stretch>
            <a:fillRect/>
          </a:stretch>
        </p:blipFill>
        <p:spPr>
          <a:xfrm>
            <a:off x="3287951" y="228600"/>
            <a:ext cx="5856050" cy="6400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705600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b="1" dirty="0" smtClean="0">
                <a:latin typeface="Bell MT" pitchFamily="18" charset="0"/>
                <a:cs typeface="Andalus" pitchFamily="2" charset="-78"/>
              </a:rPr>
              <a:t>Once upon a time, there was a prince. </a:t>
            </a: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r>
              <a:rPr lang="en-US" b="1" dirty="0" smtClean="0">
                <a:latin typeface="Bell MT" pitchFamily="18" charset="0"/>
                <a:cs typeface="Andalus" pitchFamily="2" charset="-78"/>
              </a:rPr>
              <a:t>He was searching for a princess to be his bride. She had to be a real princess.</a:t>
            </a:r>
            <a:endParaRPr lang="en-US" b="1" dirty="0">
              <a:latin typeface="Bell MT" pitchFamily="18" charset="0"/>
              <a:cs typeface="Andalus" pitchFamily="2" charset="-78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57200" y="1447800"/>
            <a:ext cx="2971800" cy="2133600"/>
          </a:xfrm>
          <a:prstGeom prst="wedgeRoundRectCallout">
            <a:avLst>
              <a:gd name="adj1" fmla="val 94010"/>
              <a:gd name="adj2" fmla="val -11594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arrington" pitchFamily="82" charset="0"/>
              </a:rPr>
              <a:t>Fair citizens … I am off to find a princess. Surely there is someone for me!</a:t>
            </a:r>
            <a:endParaRPr lang="en-US" sz="2200" dirty="0">
              <a:solidFill>
                <a:schemeClr val="tx1"/>
              </a:solidFill>
              <a:latin typeface="Harrington" pitchFamily="82" charset="0"/>
            </a:endParaRPr>
          </a:p>
        </p:txBody>
      </p:sp>
      <p:pic>
        <p:nvPicPr>
          <p:cNvPr id="8" name="slide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181600" y="274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couraged_prince.jpg"/>
          <p:cNvPicPr>
            <a:picLocks noChangeAspect="1"/>
          </p:cNvPicPr>
          <p:nvPr/>
        </p:nvPicPr>
        <p:blipFill>
          <a:blip r:embed="rId4" cstate="print">
            <a:lum/>
          </a:blip>
          <a:srcRect r="1563"/>
          <a:stretch>
            <a:fillRect/>
          </a:stretch>
        </p:blipFill>
        <p:spPr>
          <a:xfrm rot="5400000">
            <a:off x="1227867" y="-846865"/>
            <a:ext cx="6477000" cy="89327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77000"/>
          </a:xfrm>
        </p:spPr>
        <p:txBody>
          <a:bodyPr>
            <a:noAutofit/>
          </a:bodyPr>
          <a:lstStyle/>
          <a:p>
            <a:pPr marL="0" algn="ctr">
              <a:buNone/>
            </a:pPr>
            <a:r>
              <a:rPr lang="en-US" b="1" dirty="0" smtClean="0">
                <a:latin typeface="Bell MT" pitchFamily="18" charset="0"/>
                <a:cs typeface="Andalus" pitchFamily="2" charset="-78"/>
              </a:rPr>
              <a:t>He looked … and looked … and looked.  Each princess that he found had something not </a:t>
            </a:r>
            <a:r>
              <a:rPr lang="en-US" b="1" dirty="0">
                <a:latin typeface="Bell MT" pitchFamily="18" charset="0"/>
                <a:cs typeface="Andalus" pitchFamily="2" charset="-78"/>
              </a:rPr>
              <a:t/>
            </a:r>
            <a:br>
              <a:rPr lang="en-US" b="1" dirty="0">
                <a:latin typeface="Bell MT" pitchFamily="18" charset="0"/>
                <a:cs typeface="Andalus" pitchFamily="2" charset="-78"/>
              </a:rPr>
            </a:br>
            <a:r>
              <a:rPr lang="en-US" b="1" dirty="0" smtClean="0">
                <a:latin typeface="Bell MT" pitchFamily="18" charset="0"/>
                <a:cs typeface="Andalus" pitchFamily="2" charset="-78"/>
              </a:rPr>
              <a:t>quite right. He could not be sure if they were </a:t>
            </a:r>
            <a:r>
              <a:rPr lang="en-US" b="1" dirty="0">
                <a:latin typeface="Bell MT" pitchFamily="18" charset="0"/>
                <a:cs typeface="Andalus" pitchFamily="2" charset="-78"/>
              </a:rPr>
              <a:t/>
            </a:r>
            <a:br>
              <a:rPr lang="en-US" b="1" dirty="0">
                <a:latin typeface="Bell MT" pitchFamily="18" charset="0"/>
                <a:cs typeface="Andalus" pitchFamily="2" charset="-78"/>
              </a:rPr>
            </a:br>
            <a:r>
              <a:rPr lang="en-US" b="1" dirty="0" smtClean="0">
                <a:latin typeface="Bell MT" pitchFamily="18" charset="0"/>
                <a:cs typeface="Andalus" pitchFamily="2" charset="-78"/>
              </a:rPr>
              <a:t>real princesses.</a:t>
            </a: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</p:txBody>
      </p:sp>
      <p:pic>
        <p:nvPicPr>
          <p:cNvPr id="5" name="Picture 4" descr="skanky_princesses.jpg"/>
          <p:cNvPicPr>
            <a:picLocks noChangeAspect="1"/>
          </p:cNvPicPr>
          <p:nvPr/>
        </p:nvPicPr>
        <p:blipFill>
          <a:blip r:embed="rId5"/>
          <a:srcRect r="54584" b="58889"/>
          <a:stretch>
            <a:fillRect/>
          </a:stretch>
        </p:blipFill>
        <p:spPr>
          <a:xfrm rot="849828">
            <a:off x="6568793" y="3053624"/>
            <a:ext cx="2264685" cy="28194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838200" y="2362200"/>
            <a:ext cx="1752600" cy="990600"/>
          </a:xfrm>
          <a:prstGeom prst="wedgeRoundRectCallout">
            <a:avLst>
              <a:gd name="adj1" fmla="val 73841"/>
              <a:gd name="adj2" fmla="val 26601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arrington" pitchFamily="82" charset="0"/>
              </a:rPr>
              <a:t>No, no. All wrong. Be gone.</a:t>
            </a:r>
            <a:endParaRPr lang="en-US" dirty="0">
              <a:solidFill>
                <a:schemeClr val="tx1"/>
              </a:solidFill>
              <a:latin typeface="Harrington" pitchFamily="8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28600" y="2362200"/>
            <a:ext cx="2362200" cy="990600"/>
          </a:xfrm>
          <a:prstGeom prst="wedgeRoundRectCallout">
            <a:avLst>
              <a:gd name="adj1" fmla="val 66054"/>
              <a:gd name="adj2" fmla="val 27979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arrington" pitchFamily="82" charset="0"/>
              </a:rPr>
              <a:t>Are there no real princesses worthy of my love?</a:t>
            </a:r>
            <a:endParaRPr lang="en-US" dirty="0">
              <a:solidFill>
                <a:schemeClr val="tx1"/>
              </a:solidFill>
              <a:latin typeface="Harrington" pitchFamily="82" charset="0"/>
            </a:endParaRPr>
          </a:p>
        </p:txBody>
      </p:sp>
      <p:pic>
        <p:nvPicPr>
          <p:cNvPr id="8" name="slide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715000" y="213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9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xit" presetSubtype="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trodden_prince.jpg"/>
          <p:cNvPicPr>
            <a:picLocks noChangeAspect="1"/>
          </p:cNvPicPr>
          <p:nvPr/>
        </p:nvPicPr>
        <p:blipFill>
          <a:blip r:embed="rId4"/>
          <a:srcRect r="364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6324600"/>
          </a:xfrm>
        </p:spPr>
        <p:txBody>
          <a:bodyPr>
            <a:noAutofit/>
          </a:bodyPr>
          <a:lstStyle/>
          <a:p>
            <a:pPr marL="0" algn="ctr">
              <a:buNone/>
            </a:pPr>
            <a:r>
              <a:rPr lang="en-US" b="1" dirty="0" smtClean="0">
                <a:latin typeface="Bell MT" pitchFamily="18" charset="0"/>
                <a:cs typeface="Andalus" pitchFamily="2" charset="-78"/>
              </a:rPr>
              <a:t>He returned home without a princess.</a:t>
            </a: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r>
              <a:rPr lang="en-US" b="1" dirty="0" smtClean="0">
                <a:latin typeface="Bell MT" pitchFamily="18" charset="0"/>
                <a:cs typeface="Andalus" pitchFamily="2" charset="-78"/>
              </a:rPr>
              <a:t>And he was very sad.</a:t>
            </a: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</p:txBody>
      </p:sp>
      <p:pic>
        <p:nvPicPr>
          <p:cNvPr id="5" name="slide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1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rmy_castle.jpg"/>
          <p:cNvPicPr>
            <a:picLocks noChangeAspect="1"/>
          </p:cNvPicPr>
          <p:nvPr/>
        </p:nvPicPr>
        <p:blipFill>
          <a:blip r:embed="rId5"/>
          <a:srcRect t="13336" r="5645" b="1164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458200" cy="647700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US" sz="3500" b="1" dirty="0" smtClean="0">
                <a:latin typeface="Bell MT" pitchFamily="18" charset="0"/>
                <a:cs typeface="Andalus" pitchFamily="2" charset="-78"/>
              </a:rPr>
              <a:t>One night, there was a terrible storm.</a:t>
            </a:r>
            <a:endParaRPr lang="en-US" b="1" dirty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r>
              <a:rPr lang="en-US" sz="3500" b="1" dirty="0" smtClean="0">
                <a:latin typeface="Bell MT" pitchFamily="18" charset="0"/>
                <a:cs typeface="Andalus" pitchFamily="2" charset="-78"/>
              </a:rPr>
              <a:t>It was raining and thundering </a:t>
            </a:r>
            <a:br>
              <a:rPr lang="en-US" sz="3500" b="1" dirty="0" smtClean="0">
                <a:latin typeface="Bell MT" pitchFamily="18" charset="0"/>
                <a:cs typeface="Andalus" pitchFamily="2" charset="-78"/>
              </a:rPr>
            </a:br>
            <a:r>
              <a:rPr lang="en-US" sz="3500" b="1" dirty="0" smtClean="0">
                <a:latin typeface="Bell MT" pitchFamily="18" charset="0"/>
                <a:cs typeface="Andalus" pitchFamily="2" charset="-78"/>
              </a:rPr>
              <a:t>and lightning.</a:t>
            </a: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</p:txBody>
      </p:sp>
      <p:pic>
        <p:nvPicPr>
          <p:cNvPr id="6" name="MS900327543[1].wav">
            <a:hlinkClick r:id="" action="ppaction://media"/>
          </p:cNvPr>
          <p:cNvPicPr>
            <a:picLocks noRot="1" noChangeAspect="1"/>
          </p:cNvPicPr>
          <p:nvPr>
            <a:wavAudioFile r:embed="rId1" name="MS900327543[1].wav"/>
          </p:nvPr>
        </p:nvPicPr>
        <p:blipFill>
          <a:blip r:embed="rId6"/>
          <a:stretch>
            <a:fillRect/>
          </a:stretch>
        </p:blipFill>
        <p:spPr>
          <a:xfrm>
            <a:off x="4419600" y="2133600"/>
            <a:ext cx="304800" cy="304800"/>
          </a:xfrm>
          <a:prstGeom prst="rect">
            <a:avLst/>
          </a:prstGeom>
        </p:spPr>
      </p:pic>
      <p:pic>
        <p:nvPicPr>
          <p:cNvPr id="8" name="slide5a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5943600" y="259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4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cess_at_gate.jpg"/>
          <p:cNvPicPr>
            <a:picLocks noChangeAspect="1"/>
          </p:cNvPicPr>
          <p:nvPr/>
        </p:nvPicPr>
        <p:blipFill>
          <a:blip r:embed="rId5"/>
          <a:srcRect l="4167"/>
          <a:stretch>
            <a:fillRect/>
          </a:stretch>
        </p:blipFill>
        <p:spPr>
          <a:xfrm>
            <a:off x="-1" y="0"/>
            <a:ext cx="9227051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77000"/>
          </a:xfrm>
        </p:spPr>
        <p:txBody>
          <a:bodyPr>
            <a:noAutofit/>
          </a:bodyPr>
          <a:lstStyle/>
          <a:p>
            <a:pPr marL="0" algn="ctr">
              <a:buNone/>
            </a:pPr>
            <a:r>
              <a:rPr lang="en-US" sz="3300" b="1" dirty="0" smtClean="0">
                <a:latin typeface="Bell MT" pitchFamily="18" charset="0"/>
                <a:cs typeface="Andalus" pitchFamily="2" charset="-78"/>
              </a:rPr>
              <a:t>In the middle of the night, someone knocked </a:t>
            </a:r>
            <a:r>
              <a:rPr lang="en-US" sz="3300" b="1" dirty="0">
                <a:latin typeface="Bell MT" pitchFamily="18" charset="0"/>
                <a:cs typeface="Andalus" pitchFamily="2" charset="-78"/>
              </a:rPr>
              <a:t/>
            </a:r>
            <a:br>
              <a:rPr lang="en-US" sz="3300" b="1" dirty="0">
                <a:latin typeface="Bell MT" pitchFamily="18" charset="0"/>
                <a:cs typeface="Andalus" pitchFamily="2" charset="-78"/>
              </a:rPr>
            </a:br>
            <a:r>
              <a:rPr lang="en-US" sz="3300" b="1" dirty="0" smtClean="0">
                <a:latin typeface="Bell MT" pitchFamily="18" charset="0"/>
                <a:cs typeface="Andalus" pitchFamily="2" charset="-78"/>
              </a:rPr>
              <a:t>at the town gate. </a:t>
            </a:r>
            <a:br>
              <a:rPr lang="en-US" sz="3300" b="1" dirty="0" smtClean="0">
                <a:latin typeface="Bell MT" pitchFamily="18" charset="0"/>
                <a:cs typeface="Andalus" pitchFamily="2" charset="-78"/>
              </a:rPr>
            </a:br>
            <a:r>
              <a:rPr lang="en-US" sz="3300" b="1" dirty="0" smtClean="0">
                <a:latin typeface="Bell MT" pitchFamily="18" charset="0"/>
                <a:cs typeface="Andalus" pitchFamily="2" charset="-78"/>
              </a:rPr>
              <a:t>The king went to investigate.</a:t>
            </a:r>
          </a:p>
          <a:p>
            <a:pPr marL="0" algn="ctr">
              <a:buNone/>
            </a:pPr>
            <a:endParaRPr lang="en-US" sz="3300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sz="3300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sz="3300" b="1" dirty="0" smtClean="0">
              <a:latin typeface="Bell MT" pitchFamily="18" charset="0"/>
              <a:cs typeface="Andalus" pitchFamily="2" charset="-78"/>
            </a:endParaRPr>
          </a:p>
        </p:txBody>
      </p:sp>
      <p:pic>
        <p:nvPicPr>
          <p:cNvPr id="5" name="MS900388264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334000" y="4343400"/>
            <a:ext cx="304800" cy="304800"/>
          </a:xfrm>
          <a:prstGeom prst="rect">
            <a:avLst/>
          </a:prstGeom>
        </p:spPr>
      </p:pic>
      <p:pic>
        <p:nvPicPr>
          <p:cNvPr id="6" name="slide6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6705600" y="1524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wet_princess.jpg"/>
          <p:cNvPicPr>
            <a:picLocks noChangeAspect="1"/>
          </p:cNvPicPr>
          <p:nvPr/>
        </p:nvPicPr>
        <p:blipFill>
          <a:blip r:embed="rId4"/>
          <a:srcRect t="1259"/>
          <a:stretch>
            <a:fillRect/>
          </a:stretch>
        </p:blipFill>
        <p:spPr>
          <a:xfrm>
            <a:off x="2971800" y="762000"/>
            <a:ext cx="6172200" cy="59784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7700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en-US" b="1" dirty="0" smtClean="0">
                <a:latin typeface="Bell MT" pitchFamily="18" charset="0"/>
                <a:cs typeface="Andalus" pitchFamily="2" charset="-78"/>
              </a:rPr>
              <a:t>It was a girl, and she said that </a:t>
            </a:r>
            <a:br>
              <a:rPr lang="en-US" b="1" dirty="0" smtClean="0">
                <a:latin typeface="Bell MT" pitchFamily="18" charset="0"/>
                <a:cs typeface="Andalus" pitchFamily="2" charset="-78"/>
              </a:rPr>
            </a:br>
            <a:r>
              <a:rPr lang="en-US" b="1" dirty="0" smtClean="0">
                <a:latin typeface="Bell MT" pitchFamily="18" charset="0"/>
                <a:cs typeface="Andalus" pitchFamily="2" charset="-78"/>
              </a:rPr>
              <a:t>she was a real princess.</a:t>
            </a: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r">
              <a:buNone/>
            </a:pPr>
            <a:r>
              <a:rPr lang="en-US" b="1" dirty="0" smtClean="0">
                <a:latin typeface="Bell MT" pitchFamily="18" charset="0"/>
                <a:cs typeface="Andalus" pitchFamily="2" charset="-78"/>
              </a:rPr>
              <a:t>But she sure was a rainy mess.</a:t>
            </a: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</p:txBody>
      </p:sp>
      <p:pic>
        <p:nvPicPr>
          <p:cNvPr id="6" name="slide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9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cess.jpg"/>
          <p:cNvPicPr>
            <a:picLocks noChangeAspect="1"/>
          </p:cNvPicPr>
          <p:nvPr/>
        </p:nvPicPr>
        <p:blipFill>
          <a:blip r:embed="rId4"/>
          <a:srcRect l="15973" t="14294" r="36106" b="602"/>
          <a:stretch>
            <a:fillRect/>
          </a:stretch>
        </p:blipFill>
        <p:spPr>
          <a:xfrm>
            <a:off x="304800" y="1066800"/>
            <a:ext cx="3296073" cy="545139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pic>
        <p:nvPicPr>
          <p:cNvPr id="5" name="Picture 4" descr="disbelieving_queen.jpg"/>
          <p:cNvPicPr>
            <a:picLocks noChangeAspect="1"/>
          </p:cNvPicPr>
          <p:nvPr/>
        </p:nvPicPr>
        <p:blipFill>
          <a:blip r:embed="rId6"/>
          <a:srcRect r="66830" b="11446"/>
          <a:stretch>
            <a:fillRect/>
          </a:stretch>
        </p:blipFill>
        <p:spPr>
          <a:xfrm>
            <a:off x="6629400" y="228600"/>
            <a:ext cx="2252663" cy="56007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632460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en-US" b="1" dirty="0" smtClean="0">
                <a:latin typeface="Bell MT" pitchFamily="18" charset="0"/>
                <a:cs typeface="Andalus" pitchFamily="2" charset="-78"/>
              </a:rPr>
              <a:t>The king allowed the princess to stay </a:t>
            </a:r>
            <a:br>
              <a:rPr lang="en-US" b="1" dirty="0" smtClean="0">
                <a:latin typeface="Bell MT" pitchFamily="18" charset="0"/>
                <a:cs typeface="Andalus" pitchFamily="2" charset="-78"/>
              </a:rPr>
            </a:br>
            <a:r>
              <a:rPr lang="en-US" b="1" dirty="0" smtClean="0">
                <a:latin typeface="Bell MT" pitchFamily="18" charset="0"/>
                <a:cs typeface="Andalus" pitchFamily="2" charset="-78"/>
              </a:rPr>
              <a:t>the night at the castle.</a:t>
            </a: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r">
              <a:buNone/>
            </a:pPr>
            <a:r>
              <a:rPr lang="en-US" b="1" dirty="0" smtClean="0">
                <a:latin typeface="Bell MT" pitchFamily="18" charset="0"/>
                <a:cs typeface="Andalus" pitchFamily="2" charset="-78"/>
              </a:rPr>
              <a:t>		 	    The queen was not convinced 			   that she was a real princess.</a:t>
            </a:r>
          </a:p>
          <a:p>
            <a:pPr marL="0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895600" y="1981200"/>
            <a:ext cx="2286000" cy="914400"/>
          </a:xfrm>
          <a:prstGeom prst="wedgeRoundRectCallout">
            <a:avLst>
              <a:gd name="adj1" fmla="val -69284"/>
              <a:gd name="adj2" fmla="val -44542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Papyrus" pitchFamily="66" charset="0"/>
              </a:rPr>
              <a:t>Thank you, King. You are most kind. </a:t>
            </a:r>
            <a:endParaRPr lang="en-US" dirty="0">
              <a:solidFill>
                <a:schemeClr val="tx1"/>
              </a:solidFill>
              <a:latin typeface="Papyrus" pitchFamily="66" charset="0"/>
            </a:endParaRPr>
          </a:p>
        </p:txBody>
      </p:sp>
      <p:pic>
        <p:nvPicPr>
          <p:cNvPr id="7" name="slide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9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believing_queen.jpg"/>
          <p:cNvPicPr>
            <a:picLocks noChangeAspect="1"/>
          </p:cNvPicPr>
          <p:nvPr/>
        </p:nvPicPr>
        <p:blipFill>
          <a:blip r:embed="rId4"/>
          <a:srcRect r="66830" b="53614"/>
          <a:stretch>
            <a:fillRect/>
          </a:stretch>
        </p:blipFill>
        <p:spPr>
          <a:xfrm>
            <a:off x="4495801" y="1223632"/>
            <a:ext cx="4343399" cy="56565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32460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US" b="1" dirty="0" smtClean="0">
                <a:latin typeface="Bell MT" pitchFamily="18" charset="0"/>
                <a:cs typeface="Andalus" pitchFamily="2" charset="-78"/>
              </a:rPr>
              <a:t>“I will find out if she is a real princess or not,” thought the queen, and she came up </a:t>
            </a:r>
            <a:br>
              <a:rPr lang="en-US" b="1" dirty="0" smtClean="0">
                <a:latin typeface="Bell MT" pitchFamily="18" charset="0"/>
                <a:cs typeface="Andalus" pitchFamily="2" charset="-78"/>
              </a:rPr>
            </a:br>
            <a:r>
              <a:rPr lang="en-US" b="1" dirty="0" smtClean="0">
                <a:latin typeface="Bell MT" pitchFamily="18" charset="0"/>
                <a:cs typeface="Andalus" pitchFamily="2" charset="-78"/>
              </a:rPr>
              <a:t>with a plan.</a:t>
            </a: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  <a:p>
            <a:pPr marL="0" algn="ctr">
              <a:buNone/>
            </a:pPr>
            <a:endParaRPr lang="en-US" b="1" dirty="0" smtClean="0">
              <a:latin typeface="Bell MT" pitchFamily="18" charset="0"/>
              <a:cs typeface="Andalus" pitchFamily="2" charset="-78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81000" y="2209800"/>
            <a:ext cx="4572000" cy="4038600"/>
          </a:xfrm>
          <a:prstGeom prst="cloudCallout">
            <a:avLst>
              <a:gd name="adj1" fmla="val 63393"/>
              <a:gd name="adj2" fmla="val -32148"/>
            </a:avLst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ea.jpg"/>
          <p:cNvPicPr>
            <a:picLocks noChangeAspect="1"/>
          </p:cNvPicPr>
          <p:nvPr/>
        </p:nvPicPr>
        <p:blipFill>
          <a:blip r:embed="rId5"/>
          <a:srcRect l="6008" r="63035" b="76667"/>
          <a:stretch>
            <a:fillRect/>
          </a:stretch>
        </p:blipFill>
        <p:spPr>
          <a:xfrm>
            <a:off x="1752600" y="2971800"/>
            <a:ext cx="1930400" cy="2133600"/>
          </a:xfrm>
          <a:prstGeom prst="rect">
            <a:avLst/>
          </a:prstGeom>
        </p:spPr>
      </p:pic>
      <p:pic>
        <p:nvPicPr>
          <p:cNvPr id="7" name="slide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1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1871</TotalTime>
  <Words>463</Words>
  <Application>Microsoft Office PowerPoint</Application>
  <PresentationFormat>On-screen Show (4:3)</PresentationFormat>
  <Paragraphs>206</Paragraphs>
  <Slides>19</Slides>
  <Notes>19</Notes>
  <HiddenSlides>0</HiddenSlides>
  <MMClips>25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The Princess and the Pea: An e-book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Credits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Princess and the Pea</dc:title>
  <dc:creator>Owner</dc:creator>
  <cp:lastModifiedBy>Owner</cp:lastModifiedBy>
  <cp:revision>105</cp:revision>
  <dcterms:created xsi:type="dcterms:W3CDTF">2010-07-06T16:59:10Z</dcterms:created>
  <dcterms:modified xsi:type="dcterms:W3CDTF">2010-07-12T01:39:38Z</dcterms:modified>
</cp:coreProperties>
</file>