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32918400"/>
  <p:notesSz cx="7077075" cy="90043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9" autoAdjust="0"/>
    <p:restoredTop sz="94660"/>
  </p:normalViewPr>
  <p:slideViewPr>
    <p:cSldViewPr>
      <p:cViewPr>
        <p:scale>
          <a:sx n="20" d="100"/>
          <a:sy n="20" d="100"/>
        </p:scale>
        <p:origin x="-402" y="-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6D2A-4B22-4E6D-BDE1-D9D28D2733D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049B-08FF-4FFA-B99C-1D9391B63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41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/>
          <p:nvPr/>
        </p:nvPicPr>
        <p:blipFill>
          <a:blip r:embed="rId2"/>
          <a:srcRect l="20623" t="8898" r="13619" b="14407"/>
          <a:stretch>
            <a:fillRect/>
          </a:stretch>
        </p:blipFill>
        <p:spPr bwMode="auto">
          <a:xfrm>
            <a:off x="990600" y="7620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3533120" y="5852160"/>
            <a:ext cx="16459200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1089600" y="5852160"/>
            <a:ext cx="11338560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14400" y="5852160"/>
            <a:ext cx="11704320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1165299" y="20116800"/>
            <a:ext cx="10972800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3533120" y="8024678"/>
            <a:ext cx="16589827" cy="11634922"/>
          </a:xfrm>
          <a:prstGeom prst="rect">
            <a:avLst/>
          </a:prstGeom>
          <a:solidFill>
            <a:srgbClr val="EBF7FF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t"/>
          <a:lstStyle/>
          <a:p>
            <a:pPr>
              <a:buFont typeface="Arial" pitchFamily="34" charset="0"/>
              <a:buChar char="•"/>
            </a:pPr>
            <a:endParaRPr lang="en-US" sz="3100" dirty="0">
              <a:latin typeface="Georgia" pitchFamily="18" charset="0"/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67553" y="1110348"/>
            <a:ext cx="40886741" cy="3724277"/>
          </a:xfrm>
          <a:solidFill>
            <a:schemeClr val="bg1">
              <a:alpha val="50195"/>
            </a:schemeClr>
          </a:solidFill>
          <a:ln w="9525"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8600" i="1" dirty="0" smtClean="0">
                <a:solidFill>
                  <a:srgbClr val="0000CC"/>
                </a:solidFill>
                <a:latin typeface="Georgia" pitchFamily="18" charset="0"/>
              </a:rPr>
              <a:t>Classworks ... </a:t>
            </a:r>
            <a:r>
              <a:rPr lang="en-US" sz="8600" dirty="0" smtClean="0">
                <a:solidFill>
                  <a:srgbClr val="0000CC"/>
                </a:solidFill>
                <a:latin typeface="Georgia" pitchFamily="18" charset="0"/>
              </a:rPr>
              <a:t>In the Works!</a:t>
            </a:r>
            <a:r>
              <a:rPr lang="en-US" sz="8600" i="1" dirty="0" smtClean="0">
                <a:solidFill>
                  <a:srgbClr val="0000CC"/>
                </a:solidFill>
                <a:latin typeface="Georgia" pitchFamily="18" charset="0"/>
              </a:rPr>
              <a:t/>
            </a:r>
            <a:br>
              <a:rPr lang="en-US" sz="8600" i="1" dirty="0" smtClean="0">
                <a:solidFill>
                  <a:srgbClr val="0000CC"/>
                </a:solidFill>
                <a:latin typeface="Georgia" pitchFamily="18" charset="0"/>
              </a:rPr>
            </a:br>
            <a:r>
              <a:rPr lang="en-US" sz="8600" dirty="0" smtClean="0">
                <a:solidFill>
                  <a:srgbClr val="0000CC"/>
                </a:solidFill>
                <a:latin typeface="Georgia" pitchFamily="18" charset="0"/>
              </a:rPr>
              <a:t>Erica </a:t>
            </a:r>
            <a:r>
              <a:rPr lang="en-US" sz="8600" dirty="0">
                <a:solidFill>
                  <a:srgbClr val="0000CC"/>
                </a:solidFill>
                <a:latin typeface="Georgia" pitchFamily="18" charset="0"/>
              </a:rPr>
              <a:t>C. </a:t>
            </a:r>
            <a:r>
              <a:rPr lang="en-US" sz="8600" dirty="0">
                <a:solidFill>
                  <a:srgbClr val="0000CC"/>
                </a:solidFill>
                <a:latin typeface="Georgia" pitchFamily="18" charset="0"/>
              </a:rPr>
              <a:t>Boswell</a:t>
            </a:r>
            <a:br>
              <a:rPr lang="en-US" sz="8600" dirty="0">
                <a:solidFill>
                  <a:srgbClr val="0000CC"/>
                </a:solidFill>
                <a:latin typeface="Georgia" pitchFamily="18" charset="0"/>
              </a:rPr>
            </a:br>
            <a:r>
              <a:rPr lang="en-US" sz="8600" dirty="0">
                <a:solidFill>
                  <a:srgbClr val="0000CC"/>
                </a:solidFill>
                <a:latin typeface="Georgia" pitchFamily="18" charset="0"/>
              </a:rPr>
              <a:t>University of West Georgia</a:t>
            </a:r>
            <a:endParaRPr lang="en-US" sz="7700" i="1" dirty="0">
              <a:latin typeface="Georgia" pitchFamily="18" charset="0"/>
            </a:endParaRP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3070" y="5852167"/>
            <a:ext cx="9273269" cy="1575979"/>
          </a:xfrm>
          <a:noFill/>
          <a:ln w="9525">
            <a:noFill/>
          </a:ln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6200" dirty="0">
                <a:solidFill>
                  <a:srgbClr val="002060"/>
                </a:solidFill>
                <a:latin typeface="Humanst531 UBlk BT" pitchFamily="34" charset="0"/>
              </a:rPr>
              <a:t>Case Scenario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38200" y="8153400"/>
            <a:ext cx="12016469" cy="93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i="1" dirty="0">
                <a:latin typeface="Georgia" pitchFamily="18" charset="0"/>
              </a:rPr>
              <a:t>Classworks</a:t>
            </a:r>
            <a:r>
              <a:rPr lang="en-US" sz="3100" dirty="0">
                <a:latin typeface="Georgia" pitchFamily="18" charset="0"/>
              </a:rPr>
              <a:t> was implemented as way to increase math scores. Math is a critical area in this particular county.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>
                <a:latin typeface="Georgia" pitchFamily="18" charset="0"/>
              </a:rPr>
              <a:t>The program serves as a remediation tool to assess students and meet them “where they are.” The teachers can provide individualized lessons, based on individual student needs.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>
                <a:latin typeface="Georgia" pitchFamily="18" charset="0"/>
              </a:rPr>
              <a:t>Teachers were required to utilize </a:t>
            </a:r>
            <a:r>
              <a:rPr lang="en-US" sz="3100" i="1" dirty="0">
                <a:latin typeface="Georgia" pitchFamily="18" charset="0"/>
              </a:rPr>
              <a:t>Classworks</a:t>
            </a:r>
            <a:r>
              <a:rPr lang="en-US" sz="3100" dirty="0">
                <a:latin typeface="Georgia" pitchFamily="18" charset="0"/>
              </a:rPr>
              <a:t> on a weekly basis. </a:t>
            </a:r>
            <a:r>
              <a:rPr lang="en-US" sz="3100" dirty="0" smtClean="0">
                <a:latin typeface="Georgia" pitchFamily="18" charset="0"/>
              </a:rPr>
              <a:t> Many teachers felt that this was a waste of instructional time.</a:t>
            </a:r>
            <a:endParaRPr lang="en-US" sz="3100" dirty="0">
              <a:latin typeface="Georgia" pitchFamily="18" charset="0"/>
            </a:endParaRP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>
                <a:latin typeface="Georgia" pitchFamily="18" charset="0"/>
              </a:rPr>
              <a:t>The </a:t>
            </a:r>
            <a:r>
              <a:rPr lang="en-US" sz="3100" dirty="0" smtClean="0">
                <a:latin typeface="Georgia" pitchFamily="18" charset="0"/>
              </a:rPr>
              <a:t>problems: An </a:t>
            </a:r>
            <a:r>
              <a:rPr lang="en-US" sz="3100" dirty="0">
                <a:latin typeface="Georgia" pitchFamily="18" charset="0"/>
              </a:rPr>
              <a:t>insecurity in how to adequately and effectively implement the program into the classroom. </a:t>
            </a:r>
            <a:r>
              <a:rPr lang="en-US" sz="3100" dirty="0" smtClean="0">
                <a:latin typeface="Georgia" pitchFamily="18" charset="0"/>
              </a:rPr>
              <a:t>The </a:t>
            </a:r>
            <a:r>
              <a:rPr lang="en-US" sz="3100" dirty="0">
                <a:latin typeface="Georgia" pitchFamily="18" charset="0"/>
              </a:rPr>
              <a:t>teachers did not want it to just feel like “another thing” that they were forced to implement in the classroom.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>
                <a:latin typeface="Georgia" pitchFamily="18" charset="0"/>
              </a:rPr>
              <a:t>Rather than a school wide training session, a PDW was created to allow teachers the chance to  learn the program or sharpen their skills at their own pace. </a:t>
            </a:r>
          </a:p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endParaRPr lang="en-US" sz="31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914400" y="20116800"/>
            <a:ext cx="12085862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1242338" y="20116800"/>
            <a:ext cx="9273269" cy="110490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defTabSz="438721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6200" dirty="0">
                <a:solidFill>
                  <a:srgbClr val="002060"/>
                </a:solidFill>
                <a:latin typeface="Humanst531 UBlk BT" pitchFamily="34" charset="0"/>
              </a:rPr>
              <a:t>Curricular Connections</a:t>
            </a:r>
          </a:p>
        </p:txBody>
      </p:sp>
      <p:sp>
        <p:nvSpPr>
          <p:cNvPr id="2062" name="Rectangle 25"/>
          <p:cNvSpPr>
            <a:spLocks noChangeArrowheads="1"/>
          </p:cNvSpPr>
          <p:nvPr/>
        </p:nvSpPr>
        <p:spPr bwMode="auto">
          <a:xfrm>
            <a:off x="31285546" y="5852162"/>
            <a:ext cx="11142614" cy="12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defTabSz="438721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6200" dirty="0">
                <a:solidFill>
                  <a:srgbClr val="002060"/>
                </a:solidFill>
                <a:latin typeface="Humanst531 UBlk BT" pitchFamily="34" charset="0"/>
              </a:rPr>
              <a:t>Student Centered Activity</a:t>
            </a:r>
          </a:p>
        </p:txBody>
      </p:sp>
      <p:sp>
        <p:nvSpPr>
          <p:cNvPr id="2068" name="Rectangle 31"/>
          <p:cNvSpPr>
            <a:spLocks noChangeArrowheads="1"/>
          </p:cNvSpPr>
          <p:nvPr/>
        </p:nvSpPr>
        <p:spPr bwMode="auto">
          <a:xfrm>
            <a:off x="31821127" y="20116800"/>
            <a:ext cx="1054607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defTabSz="438721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6200" dirty="0" smtClean="0">
                <a:solidFill>
                  <a:srgbClr val="002060"/>
                </a:solidFill>
                <a:latin typeface="Humanst531 UBlk BT" pitchFamily="34" charset="0"/>
              </a:rPr>
              <a:t>Recommended Resources</a:t>
            </a:r>
            <a:endParaRPr lang="en-US" sz="6200" dirty="0">
              <a:solidFill>
                <a:srgbClr val="002060"/>
              </a:solidFill>
              <a:latin typeface="Humanst531 UBlk BT" pitchFamily="34" charset="0"/>
            </a:endParaRPr>
          </a:p>
        </p:txBody>
      </p:sp>
      <p:sp>
        <p:nvSpPr>
          <p:cNvPr id="2070" name="Rectangle 33"/>
          <p:cNvSpPr>
            <a:spLocks noChangeArrowheads="1"/>
          </p:cNvSpPr>
          <p:nvPr/>
        </p:nvSpPr>
        <p:spPr bwMode="auto">
          <a:xfrm>
            <a:off x="13898880" y="8412480"/>
            <a:ext cx="15727680" cy="109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indent="433829" defTabSz="4387210">
              <a:lnSpc>
                <a:spcPct val="14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</a:pPr>
            <a:r>
              <a:rPr lang="en-US" sz="2400" i="1" dirty="0">
                <a:solidFill>
                  <a:srgbClr val="460046"/>
                </a:solidFill>
                <a:latin typeface="Times New Roman" pitchFamily="18" charset="0"/>
              </a:rPr>
              <a:t>.</a:t>
            </a:r>
          </a:p>
          <a:p>
            <a:pPr indent="433829" defTabSz="438721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tabLst>
                <a:tab pos="395746" algn="l"/>
              </a:tabLst>
            </a:pPr>
            <a:endParaRPr lang="en-US" sz="2400" i="1" dirty="0">
              <a:solidFill>
                <a:srgbClr val="460046"/>
              </a:solidFill>
              <a:latin typeface="Times New Roman" pitchFamily="18" charset="0"/>
            </a:endParaRPr>
          </a:p>
        </p:txBody>
      </p:sp>
      <p:sp>
        <p:nvSpPr>
          <p:cNvPr id="2072" name="Rectangle 21"/>
          <p:cNvSpPr>
            <a:spLocks noChangeArrowheads="1"/>
          </p:cNvSpPr>
          <p:nvPr/>
        </p:nvSpPr>
        <p:spPr bwMode="auto">
          <a:xfrm>
            <a:off x="13898887" y="5852160"/>
            <a:ext cx="15049502" cy="186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defTabSz="438721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6200" dirty="0">
                <a:solidFill>
                  <a:srgbClr val="002060"/>
                </a:solidFill>
                <a:latin typeface="Humanst531 UBlk BT" pitchFamily="34" charset="0"/>
              </a:rPr>
              <a:t>Professional Development Workshop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3533120" y="20116800"/>
            <a:ext cx="16459200" cy="159339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lIns="78331" tIns="39168" rIns="78331" bIns="39168" anchor="ctr"/>
          <a:lstStyle/>
          <a:p>
            <a:endParaRPr lang="en-US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1165800" y="8153400"/>
            <a:ext cx="11338560" cy="754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Students will utilize </a:t>
            </a:r>
            <a:r>
              <a:rPr lang="en-US" sz="3100" i="1" dirty="0" smtClean="0">
                <a:latin typeface="Georgia" pitchFamily="18" charset="0"/>
              </a:rPr>
              <a:t>Classworks</a:t>
            </a:r>
            <a:r>
              <a:rPr lang="en-US" sz="3100" dirty="0" smtClean="0">
                <a:latin typeface="Georgia" pitchFamily="18" charset="0"/>
              </a:rPr>
              <a:t> to complete a lesson about square roots. They will then extend this information in creating a spreadsheet through </a:t>
            </a:r>
            <a:r>
              <a:rPr lang="en-US" sz="3100" i="1" dirty="0" smtClean="0">
                <a:latin typeface="Georgia" pitchFamily="18" charset="0"/>
              </a:rPr>
              <a:t>Microsoft </a:t>
            </a:r>
            <a:r>
              <a:rPr lang="en-US" sz="3100" dirty="0" smtClean="0">
                <a:latin typeface="Georgia" pitchFamily="18" charset="0"/>
              </a:rPr>
              <a:t>Excel. The students will: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Be able to recall the perfect squares through 144 and the square roots of these perfect squares, given either a number to a power or the square root of a number.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Analyze and investigate the relationship between a number that is a perfect square and the square roots of these numbers.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Create a spreadsheet comparing a number, it’s square root, and its square.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3716000" y="8153400"/>
            <a:ext cx="16002000" cy="998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A Professional Development Workshop was created using www.wikispaces.com where the teachers can complete an online training where they can work at their own pace to complete the activities and training items. </a:t>
            </a:r>
          </a:p>
          <a:p>
            <a:pPr indent="433896" algn="ctr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tabLst>
                <a:tab pos="395808" algn="l"/>
              </a:tabLst>
              <a:defRPr/>
            </a:pPr>
            <a:r>
              <a:rPr lang="en-US" sz="3400" dirty="0" smtClean="0">
                <a:latin typeface="Georgia" pitchFamily="18" charset="0"/>
              </a:rPr>
              <a:t>www.classworks-workshop.wikispaces.com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The ultimate goal is to have teachers develop a comfort level with the program that will allow the them to utilize the program effectively and take full advantage of all of the aspects that make </a:t>
            </a:r>
            <a:r>
              <a:rPr lang="en-US" sz="3100" i="1" dirty="0" smtClean="0">
                <a:latin typeface="Georgia" pitchFamily="18" charset="0"/>
              </a:rPr>
              <a:t>Classworks</a:t>
            </a:r>
            <a:r>
              <a:rPr lang="en-US" sz="3100" dirty="0" smtClean="0">
                <a:latin typeface="Georgia" pitchFamily="18" charset="0"/>
              </a:rPr>
              <a:t> great.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Through the workshop, the teachers will:</a:t>
            </a:r>
          </a:p>
          <a:p>
            <a:pPr lvl="1"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Gain a better understanding of </a:t>
            </a:r>
            <a:r>
              <a:rPr lang="en-US" sz="3100" i="1" dirty="0" smtClean="0">
                <a:latin typeface="Georgia" pitchFamily="18" charset="0"/>
              </a:rPr>
              <a:t>Classworks</a:t>
            </a:r>
            <a:r>
              <a:rPr lang="en-US" sz="3100" dirty="0" smtClean="0">
                <a:latin typeface="Georgia" pitchFamily="18" charset="0"/>
              </a:rPr>
              <a:t> and its various components.</a:t>
            </a:r>
          </a:p>
          <a:p>
            <a:pPr lvl="1"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Be able to set up their own classes and assign instruction.</a:t>
            </a:r>
          </a:p>
          <a:p>
            <a:pPr lvl="1"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Be able to utilize the assessment tools.</a:t>
            </a:r>
          </a:p>
          <a:p>
            <a:pPr lvl="1"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Be able to navigate the </a:t>
            </a:r>
            <a:r>
              <a:rPr lang="en-US" sz="3100" i="1" dirty="0" smtClean="0">
                <a:latin typeface="Georgia" pitchFamily="18" charset="0"/>
              </a:rPr>
              <a:t>Classworks </a:t>
            </a:r>
            <a:r>
              <a:rPr lang="en-US" sz="3100" dirty="0" smtClean="0">
                <a:latin typeface="Georgia" pitchFamily="18" charset="0"/>
              </a:rPr>
              <a:t>website</a:t>
            </a:r>
            <a:r>
              <a:rPr lang="en-US" sz="3100" i="1" dirty="0" smtClean="0">
                <a:latin typeface="Georgia" pitchFamily="18" charset="0"/>
              </a:rPr>
              <a:t>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The workshop was developed to help any teacher , faculty, or staff member who might have to use </a:t>
            </a:r>
            <a:r>
              <a:rPr lang="en-US" sz="3100" i="1" dirty="0" smtClean="0">
                <a:latin typeface="Georgia" pitchFamily="18" charset="0"/>
              </a:rPr>
              <a:t>Classworks</a:t>
            </a:r>
            <a:r>
              <a:rPr lang="en-US" sz="3100" dirty="0" smtClean="0">
                <a:latin typeface="Georgia" pitchFamily="18" charset="0"/>
              </a:rPr>
              <a:t> with students.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Through completion of the PDW, those trained will receive 2 hours of PLU credit.</a:t>
            </a:r>
            <a:endParaRPr lang="en-US" sz="3100" dirty="0">
              <a:latin typeface="Georgia" pitchFamily="18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14630400" y="20116800"/>
            <a:ext cx="9273269" cy="110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312" tIns="219163" rIns="438312" bIns="219163"/>
          <a:lstStyle/>
          <a:p>
            <a:pPr defTabSz="438721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sz="6200" dirty="0" smtClean="0">
                <a:solidFill>
                  <a:srgbClr val="002060"/>
                </a:solidFill>
                <a:latin typeface="Humanst531 UBlk BT" pitchFamily="34" charset="0"/>
              </a:rPr>
              <a:t>Lessons Learned</a:t>
            </a:r>
            <a:endParaRPr lang="en-US" sz="6200" dirty="0">
              <a:solidFill>
                <a:srgbClr val="002060"/>
              </a:solidFill>
              <a:latin typeface="Humanst531 UBlk BT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838200" y="22021800"/>
            <a:ext cx="12016469" cy="937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endParaRPr lang="en-US" sz="31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1165800" y="22174200"/>
            <a:ext cx="1133856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The </a:t>
            </a:r>
            <a:r>
              <a:rPr lang="en-US" sz="2900" i="1" dirty="0" smtClean="0">
                <a:latin typeface="Georgia" pitchFamily="18" charset="0"/>
              </a:rPr>
              <a:t>Classworks</a:t>
            </a:r>
            <a:r>
              <a:rPr lang="en-US" sz="2900" dirty="0" smtClean="0">
                <a:latin typeface="Georgia" pitchFamily="18" charset="0"/>
              </a:rPr>
              <a:t> website: www.classworks.com This website contains lots of information about </a:t>
            </a:r>
            <a:r>
              <a:rPr lang="en-US" sz="2900" i="1" dirty="0" smtClean="0">
                <a:latin typeface="Georgia" pitchFamily="18" charset="0"/>
              </a:rPr>
              <a:t>Classworks</a:t>
            </a:r>
            <a:r>
              <a:rPr lang="en-US" sz="2900" dirty="0" smtClean="0">
                <a:latin typeface="Georgia" pitchFamily="18" charset="0"/>
              </a:rPr>
              <a:t> and data supporting its usage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Our PDW: www.classworks-workshop.wikispaces.com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This document walks through each step of the ID process and how </a:t>
            </a:r>
            <a:r>
              <a:rPr lang="en-US" sz="2900" i="1" dirty="0" smtClean="0">
                <a:latin typeface="Georgia" pitchFamily="18" charset="0"/>
              </a:rPr>
              <a:t>Classworks</a:t>
            </a:r>
            <a:r>
              <a:rPr lang="en-US" sz="2900" dirty="0" smtClean="0">
                <a:latin typeface="Georgia" pitchFamily="18" charset="0"/>
              </a:rPr>
              <a:t> can help achieve learning </a:t>
            </a:r>
            <a:r>
              <a:rPr lang="en-US" sz="2900" dirty="0" smtClean="0">
                <a:latin typeface="Georgia" pitchFamily="18" charset="0"/>
              </a:rPr>
              <a:t>goals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www.classworks.com/pdf/ResearchProvenSolution.pdf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This document provides ways to use </a:t>
            </a:r>
            <a:r>
              <a:rPr lang="en-US" sz="2900" i="1" dirty="0" smtClean="0">
                <a:latin typeface="Georgia" pitchFamily="18" charset="0"/>
              </a:rPr>
              <a:t>Classworks</a:t>
            </a:r>
            <a:r>
              <a:rPr lang="en-US" sz="2900" dirty="0" smtClean="0">
                <a:latin typeface="Georgia" pitchFamily="18" charset="0"/>
              </a:rPr>
              <a:t> to aid in the RTI </a:t>
            </a:r>
            <a:r>
              <a:rPr lang="en-US" sz="2900" dirty="0" smtClean="0">
                <a:latin typeface="Georgia" pitchFamily="18" charset="0"/>
              </a:rPr>
              <a:t>Process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www.classworks.com/pdf/ResponsetoInterventionModel04-08.pdf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“Technology Helps Turn Around Struggling Students in Florida School” by Bridget McCrea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2900" dirty="0" smtClean="0">
                <a:latin typeface="Georgia" pitchFamily="18" charset="0"/>
              </a:rPr>
              <a:t>“Technology Drives Success at Alternative Education Center” by Bridget McCrea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“Classworks: A Tool for Response to Intervention” by Dr. Cynthia </a:t>
            </a:r>
            <a:r>
              <a:rPr lang="en-US" sz="3100" dirty="0" err="1" smtClean="0">
                <a:latin typeface="Georgia" pitchFamily="18" charset="0"/>
              </a:rPr>
              <a:t>Millikin</a:t>
            </a:r>
            <a:endParaRPr lang="en-US" sz="3100" dirty="0" smtClean="0">
              <a:latin typeface="Georgia" pitchFamily="18" charset="0"/>
            </a:endParaRP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endParaRPr lang="en-US" sz="3100" dirty="0" smtClean="0">
              <a:latin typeface="Georgia" pitchFamily="18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3716000" y="22174200"/>
            <a:ext cx="16002000" cy="46482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algn="ctr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tabLst>
                <a:tab pos="395808" algn="l"/>
              </a:tabLst>
              <a:defRPr/>
            </a:pPr>
            <a:r>
              <a:rPr lang="en-US" sz="3300" u="sng" dirty="0" smtClean="0">
                <a:latin typeface="Georgia" pitchFamily="18" charset="0"/>
              </a:rPr>
              <a:t>Lessons Learned about Myself</a:t>
            </a:r>
            <a:r>
              <a:rPr lang="en-US" sz="3100" dirty="0" smtClean="0">
                <a:latin typeface="Georgia" pitchFamily="18" charset="0"/>
              </a:rPr>
              <a:t>: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I am a creative person and enjoy things that allow me the chance to exhibit this side of myself.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I appreciate being given the chance to work within a group and assign roles that are aligned with our own comfort levels – for me, this was the chance to write and work within the “editing” role.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I struggle when I don’t feel like I am doing a good job in every part of my life.</a:t>
            </a:r>
            <a:endParaRPr lang="en-US" sz="3100" dirty="0">
              <a:latin typeface="Georgia" pitchFamily="18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3792200" y="27051000"/>
            <a:ext cx="16002000" cy="52578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96" algn="ctr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tabLst>
                <a:tab pos="395808" algn="l"/>
              </a:tabLst>
              <a:defRPr/>
            </a:pPr>
            <a:r>
              <a:rPr lang="en-US" sz="3300" u="sng" dirty="0" smtClean="0">
                <a:latin typeface="Georgia" pitchFamily="18" charset="0"/>
              </a:rPr>
              <a:t>Lessons Learned about Myself as a Learner:</a:t>
            </a:r>
            <a:endParaRPr lang="en-US" sz="3300" u="sng" dirty="0" smtClean="0">
              <a:latin typeface="Georgia" pitchFamily="18" charset="0"/>
            </a:endParaRP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A constant struggle of mine has been my inclination to procrastinate. I have learned that, in order to balance all of the important things in my life, I have to organize my learning and task schedule better.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I really enjoy writing! I like organizing my thoughts and stating them in a cohesive manner. I like conveying information in a written format.</a:t>
            </a:r>
          </a:p>
          <a:p>
            <a:pPr indent="433896" defTabSz="43879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  <a:tabLst>
                <a:tab pos="395808" algn="l"/>
              </a:tabLst>
              <a:defRPr/>
            </a:pPr>
            <a:r>
              <a:rPr lang="en-US" sz="3100" dirty="0" smtClean="0">
                <a:latin typeface="Georgia" pitchFamily="18" charset="0"/>
              </a:rPr>
              <a:t>I have learned that technological limitations should not inhibit your classroom ideas.  You just have to be creative.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838200" y="22174200"/>
            <a:ext cx="12016469" cy="1013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8312" tIns="219163" rIns="438312" bIns="219163"/>
          <a:lstStyle/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Connections between the Case Scenario and Professional Development Workshop: Without a Case Scenario, the PDW would fail to exist. The PDW addresses the concerns expressed in the Case Scenario.</a:t>
            </a:r>
          </a:p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Connections between the PDW and the Student Centered Activity: The Student Centered Activity is a series of tasks aligned with the information that the teacher has learned through the completion of the PDW. </a:t>
            </a:r>
          </a:p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Connections between Instructional Design, the Case Scenario, and the PDW: Through the struggles with designing their own classroom instruction surrounding </a:t>
            </a:r>
            <a:r>
              <a:rPr lang="en-US" sz="31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Classworks</a:t>
            </a: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the faculty expressed a need to learn more about the program. The PDW was developed to address this need.</a:t>
            </a:r>
          </a:p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Connections between the Wikispace chapters, the Case Scenario, the PDW, and the Activity: These projects showed the whole realm of ID and each of the steps in designing effective instruction.</a:t>
            </a:r>
          </a:p>
          <a:p>
            <a:pPr indent="433829" defTabSz="4387210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§"/>
              <a:tabLst>
                <a:tab pos="395746" algn="l"/>
              </a:tabLst>
              <a:defRPr/>
            </a:pPr>
            <a:endParaRPr lang="en-US" sz="31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42" name="Picture 41"/>
          <p:cNvPicPr/>
          <p:nvPr/>
        </p:nvPicPr>
        <p:blipFill>
          <a:blip r:embed="rId3"/>
          <a:srcRect l="5792" r="3407" b="15385"/>
          <a:stretch>
            <a:fillRect/>
          </a:stretch>
        </p:blipFill>
        <p:spPr bwMode="auto">
          <a:xfrm>
            <a:off x="19289621" y="18288000"/>
            <a:ext cx="5076825" cy="1047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3" name="Picture 4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68400" y="18059400"/>
            <a:ext cx="946944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03600" y="18059400"/>
            <a:ext cx="946944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298400" y="609601"/>
            <a:ext cx="17830800" cy="461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09400" y="15427940"/>
            <a:ext cx="5104899" cy="435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318200" y="16078200"/>
            <a:ext cx="5710237" cy="378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850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Classworks ... In the Works! Erica C. Boswell University of West Georgia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Classworks – In the Works! Erica C. Boswell University of West Georgia</dc:title>
  <dc:creator>Owner</dc:creator>
  <cp:lastModifiedBy>Owner</cp:lastModifiedBy>
  <cp:revision>43</cp:revision>
  <dcterms:created xsi:type="dcterms:W3CDTF">2010-04-27T23:52:39Z</dcterms:created>
  <dcterms:modified xsi:type="dcterms:W3CDTF">2010-04-28T17:35:56Z</dcterms:modified>
</cp:coreProperties>
</file>